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p:scale>
          <a:sx n="76" d="100"/>
          <a:sy n="76" d="100"/>
        </p:scale>
        <p:origin x="-504" y="1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106F570-FB78-4E06-89A7-E45294D4BC56}" type="datetimeFigureOut">
              <a:rPr lang="en-US" smtClean="0"/>
              <a:t>3/19/2016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B10EEC-E7D1-4AF3-B1B5-CE2DA8C3BDAA}" type="slidenum">
              <a:rPr lang="en-US" smtClean="0"/>
              <a:t>‹#›</a:t>
            </a:fld>
            <a:endParaRPr lang="en-US"/>
          </a:p>
        </p:txBody>
      </p:sp>
    </p:spTree>
    <p:extLst>
      <p:ext uri="{BB962C8B-B14F-4D97-AF65-F5344CB8AC3E}">
        <p14:creationId xmlns:p14="http://schemas.microsoft.com/office/powerpoint/2010/main" val="2905539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06F570-FB78-4E06-89A7-E45294D4BC56}" type="datetimeFigureOut">
              <a:rPr lang="en-US" smtClean="0"/>
              <a:t>3/19/2016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B10EEC-E7D1-4AF3-B1B5-CE2DA8C3BDAA}" type="slidenum">
              <a:rPr lang="en-US" smtClean="0"/>
              <a:t>‹#›</a:t>
            </a:fld>
            <a:endParaRPr lang="en-US"/>
          </a:p>
        </p:txBody>
      </p:sp>
    </p:spTree>
    <p:extLst>
      <p:ext uri="{BB962C8B-B14F-4D97-AF65-F5344CB8AC3E}">
        <p14:creationId xmlns:p14="http://schemas.microsoft.com/office/powerpoint/2010/main" val="2495761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06F570-FB78-4E06-89A7-E45294D4BC56}" type="datetimeFigureOut">
              <a:rPr lang="en-US" smtClean="0"/>
              <a:t>3/19/2016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B10EEC-E7D1-4AF3-B1B5-CE2DA8C3BDAA}" type="slidenum">
              <a:rPr lang="en-US" smtClean="0"/>
              <a:t>‹#›</a:t>
            </a:fld>
            <a:endParaRPr lang="en-US"/>
          </a:p>
        </p:txBody>
      </p:sp>
    </p:spTree>
    <p:extLst>
      <p:ext uri="{BB962C8B-B14F-4D97-AF65-F5344CB8AC3E}">
        <p14:creationId xmlns:p14="http://schemas.microsoft.com/office/powerpoint/2010/main" val="152276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06F570-FB78-4E06-89A7-E45294D4BC56}" type="datetimeFigureOut">
              <a:rPr lang="en-US" smtClean="0"/>
              <a:t>3/19/2016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B10EEC-E7D1-4AF3-B1B5-CE2DA8C3BDAA}" type="slidenum">
              <a:rPr lang="en-US" smtClean="0"/>
              <a:t>‹#›</a:t>
            </a:fld>
            <a:endParaRPr lang="en-US"/>
          </a:p>
        </p:txBody>
      </p:sp>
    </p:spTree>
    <p:extLst>
      <p:ext uri="{BB962C8B-B14F-4D97-AF65-F5344CB8AC3E}">
        <p14:creationId xmlns:p14="http://schemas.microsoft.com/office/powerpoint/2010/main" val="3726543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06F570-FB78-4E06-89A7-E45294D4BC56}" type="datetimeFigureOut">
              <a:rPr lang="en-US" smtClean="0"/>
              <a:t>3/19/2016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B10EEC-E7D1-4AF3-B1B5-CE2DA8C3BDAA}" type="slidenum">
              <a:rPr lang="en-US" smtClean="0"/>
              <a:t>‹#›</a:t>
            </a:fld>
            <a:endParaRPr lang="en-US"/>
          </a:p>
        </p:txBody>
      </p:sp>
    </p:spTree>
    <p:extLst>
      <p:ext uri="{BB962C8B-B14F-4D97-AF65-F5344CB8AC3E}">
        <p14:creationId xmlns:p14="http://schemas.microsoft.com/office/powerpoint/2010/main" val="537397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106F570-FB78-4E06-89A7-E45294D4BC56}" type="datetimeFigureOut">
              <a:rPr lang="en-US" smtClean="0"/>
              <a:t>3/19/2016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B10EEC-E7D1-4AF3-B1B5-CE2DA8C3BDAA}" type="slidenum">
              <a:rPr lang="en-US" smtClean="0"/>
              <a:t>‹#›</a:t>
            </a:fld>
            <a:endParaRPr lang="en-US"/>
          </a:p>
        </p:txBody>
      </p:sp>
    </p:spTree>
    <p:extLst>
      <p:ext uri="{BB962C8B-B14F-4D97-AF65-F5344CB8AC3E}">
        <p14:creationId xmlns:p14="http://schemas.microsoft.com/office/powerpoint/2010/main" val="1109303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106F570-FB78-4E06-89A7-E45294D4BC56}" type="datetimeFigureOut">
              <a:rPr lang="en-US" smtClean="0"/>
              <a:t>3/19/2016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B10EEC-E7D1-4AF3-B1B5-CE2DA8C3BDAA}" type="slidenum">
              <a:rPr lang="en-US" smtClean="0"/>
              <a:t>‹#›</a:t>
            </a:fld>
            <a:endParaRPr lang="en-US"/>
          </a:p>
        </p:txBody>
      </p:sp>
    </p:spTree>
    <p:extLst>
      <p:ext uri="{BB962C8B-B14F-4D97-AF65-F5344CB8AC3E}">
        <p14:creationId xmlns:p14="http://schemas.microsoft.com/office/powerpoint/2010/main" val="1299120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106F570-FB78-4E06-89A7-E45294D4BC56}" type="datetimeFigureOut">
              <a:rPr lang="en-US" smtClean="0"/>
              <a:t>3/19/2016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B10EEC-E7D1-4AF3-B1B5-CE2DA8C3BDAA}" type="slidenum">
              <a:rPr lang="en-US" smtClean="0"/>
              <a:t>‹#›</a:t>
            </a:fld>
            <a:endParaRPr lang="en-US"/>
          </a:p>
        </p:txBody>
      </p:sp>
    </p:spTree>
    <p:extLst>
      <p:ext uri="{BB962C8B-B14F-4D97-AF65-F5344CB8AC3E}">
        <p14:creationId xmlns:p14="http://schemas.microsoft.com/office/powerpoint/2010/main" val="458068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06F570-FB78-4E06-89A7-E45294D4BC56}" type="datetimeFigureOut">
              <a:rPr lang="en-US" smtClean="0"/>
              <a:t>3/19/2016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B10EEC-E7D1-4AF3-B1B5-CE2DA8C3BDAA}" type="slidenum">
              <a:rPr lang="en-US" smtClean="0"/>
              <a:t>‹#›</a:t>
            </a:fld>
            <a:endParaRPr lang="en-US"/>
          </a:p>
        </p:txBody>
      </p:sp>
    </p:spTree>
    <p:extLst>
      <p:ext uri="{BB962C8B-B14F-4D97-AF65-F5344CB8AC3E}">
        <p14:creationId xmlns:p14="http://schemas.microsoft.com/office/powerpoint/2010/main" val="332881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106F570-FB78-4E06-89A7-E45294D4BC56}" type="datetimeFigureOut">
              <a:rPr lang="en-US" smtClean="0"/>
              <a:t>3/19/2016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B10EEC-E7D1-4AF3-B1B5-CE2DA8C3BDAA}" type="slidenum">
              <a:rPr lang="en-US" smtClean="0"/>
              <a:t>‹#›</a:t>
            </a:fld>
            <a:endParaRPr lang="en-US"/>
          </a:p>
        </p:txBody>
      </p:sp>
    </p:spTree>
    <p:extLst>
      <p:ext uri="{BB962C8B-B14F-4D97-AF65-F5344CB8AC3E}">
        <p14:creationId xmlns:p14="http://schemas.microsoft.com/office/powerpoint/2010/main" val="64375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106F570-FB78-4E06-89A7-E45294D4BC56}" type="datetimeFigureOut">
              <a:rPr lang="en-US" smtClean="0"/>
              <a:t>3/19/2016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B10EEC-E7D1-4AF3-B1B5-CE2DA8C3BDAA}" type="slidenum">
              <a:rPr lang="en-US" smtClean="0"/>
              <a:t>‹#›</a:t>
            </a:fld>
            <a:endParaRPr lang="en-US"/>
          </a:p>
        </p:txBody>
      </p:sp>
    </p:spTree>
    <p:extLst>
      <p:ext uri="{BB962C8B-B14F-4D97-AF65-F5344CB8AC3E}">
        <p14:creationId xmlns:p14="http://schemas.microsoft.com/office/powerpoint/2010/main" val="2170746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06F570-FB78-4E06-89A7-E45294D4BC56}" type="datetimeFigureOut">
              <a:rPr lang="en-US" smtClean="0"/>
              <a:t>3/19/2016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B10EEC-E7D1-4AF3-B1B5-CE2DA8C3BDAA}" type="slidenum">
              <a:rPr lang="en-US" smtClean="0"/>
              <a:t>‹#›</a:t>
            </a:fld>
            <a:endParaRPr lang="en-US"/>
          </a:p>
        </p:txBody>
      </p:sp>
    </p:spTree>
    <p:extLst>
      <p:ext uri="{BB962C8B-B14F-4D97-AF65-F5344CB8AC3E}">
        <p14:creationId xmlns:p14="http://schemas.microsoft.com/office/powerpoint/2010/main" val="790225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Ongoing WB Financed Projects at a state level </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85204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Public Sector Governance Reform and Development Project</a:t>
            </a:r>
          </a:p>
        </p:txBody>
      </p:sp>
      <p:sp>
        <p:nvSpPr>
          <p:cNvPr id="3" name="Content Placeholder 2"/>
          <p:cNvSpPr>
            <a:spLocks noGrp="1"/>
          </p:cNvSpPr>
          <p:nvPr>
            <p:ph idx="1"/>
          </p:nvPr>
        </p:nvSpPr>
        <p:spPr/>
        <p:txBody>
          <a:bodyPr>
            <a:normAutofit/>
          </a:bodyPr>
          <a:lstStyle/>
          <a:p>
            <a:r>
              <a:rPr lang="en-US" dirty="0"/>
              <a:t>Project Development Objectives:  to improve transparency, accountability and quality in public finance and human resource management systems, with a view to strengthen governance in the participating states. </a:t>
            </a:r>
          </a:p>
          <a:p>
            <a:r>
              <a:rPr lang="en-US" dirty="0"/>
              <a:t>Amount:  US$102 Million</a:t>
            </a:r>
          </a:p>
          <a:p>
            <a:endParaRPr lang="en-US" dirty="0"/>
          </a:p>
          <a:p>
            <a:r>
              <a:rPr lang="en-US" dirty="0"/>
              <a:t>Closing date:  31 December 2016</a:t>
            </a:r>
          </a:p>
          <a:p>
            <a:endParaRPr lang="en-US" dirty="0"/>
          </a:p>
        </p:txBody>
      </p:sp>
    </p:spTree>
    <p:extLst>
      <p:ext uri="{BB962C8B-B14F-4D97-AF65-F5344CB8AC3E}">
        <p14:creationId xmlns:p14="http://schemas.microsoft.com/office/powerpoint/2010/main" val="1018437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Components</a:t>
            </a:r>
          </a:p>
        </p:txBody>
      </p:sp>
      <p:sp>
        <p:nvSpPr>
          <p:cNvPr id="3" name="Content Placeholder 2"/>
          <p:cNvSpPr>
            <a:spLocks noGrp="1"/>
          </p:cNvSpPr>
          <p:nvPr>
            <p:ph idx="1"/>
          </p:nvPr>
        </p:nvSpPr>
        <p:spPr/>
        <p:txBody>
          <a:bodyPr>
            <a:normAutofit/>
          </a:bodyPr>
          <a:lstStyle/>
          <a:p>
            <a:pPr marL="0" indent="0">
              <a:buNone/>
            </a:pPr>
            <a:r>
              <a:rPr lang="en-US" dirty="0"/>
              <a:t>Component 1:  Development and Modernization of Public Financial Management Systems include Tax administration  </a:t>
            </a:r>
          </a:p>
          <a:p>
            <a:pPr marL="0" indent="0">
              <a:buNone/>
            </a:pPr>
            <a:r>
              <a:rPr lang="en-US" dirty="0"/>
              <a:t>Component 2:  Human Resource Management Strengthening</a:t>
            </a:r>
          </a:p>
          <a:p>
            <a:pPr marL="0" indent="0">
              <a:buNone/>
            </a:pPr>
            <a:r>
              <a:rPr lang="en-US" dirty="0"/>
              <a:t>Component 3:  Monitoring and Evaluation System Development  </a:t>
            </a:r>
          </a:p>
          <a:p>
            <a:pPr marL="0" indent="0">
              <a:buNone/>
            </a:pPr>
            <a:r>
              <a:rPr lang="en-US" dirty="0"/>
              <a:t>Component 4:  Improvement of Public Financial Management in Selected States</a:t>
            </a:r>
          </a:p>
          <a:p>
            <a:pPr marL="0" indent="0">
              <a:buNone/>
            </a:pPr>
            <a:r>
              <a:rPr lang="en-US" dirty="0"/>
              <a:t>Component 5:  Scaling up of Selected Activities Under Original Project  </a:t>
            </a:r>
          </a:p>
          <a:p>
            <a:pPr marL="0" indent="0">
              <a:buNone/>
            </a:pPr>
            <a:endParaRPr lang="en-US" dirty="0"/>
          </a:p>
          <a:p>
            <a:pPr marL="0" indent="0">
              <a:buNone/>
            </a:pPr>
            <a:r>
              <a:rPr lang="en-US" dirty="0"/>
              <a:t>Beneficiaries:   Anambra, Bauchi, Cross River, Kaduna, </a:t>
            </a:r>
            <a:r>
              <a:rPr lang="en-US" dirty="0" err="1"/>
              <a:t>Kogi</a:t>
            </a:r>
            <a:r>
              <a:rPr lang="en-US" dirty="0"/>
              <a:t>, Ondo </a:t>
            </a:r>
          </a:p>
          <a:p>
            <a:pPr marL="0" indent="0">
              <a:buNone/>
            </a:pPr>
            <a:endParaRPr lang="en-US" dirty="0">
              <a:effectLst/>
            </a:endParaRPr>
          </a:p>
        </p:txBody>
      </p:sp>
    </p:spTree>
    <p:extLst>
      <p:ext uri="{BB962C8B-B14F-4D97-AF65-F5344CB8AC3E}">
        <p14:creationId xmlns:p14="http://schemas.microsoft.com/office/powerpoint/2010/main" val="2899992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and Local Government Project</a:t>
            </a:r>
          </a:p>
        </p:txBody>
      </p:sp>
      <p:sp>
        <p:nvSpPr>
          <p:cNvPr id="3" name="Content Placeholder 2"/>
          <p:cNvSpPr>
            <a:spLocks noGrp="1"/>
          </p:cNvSpPr>
          <p:nvPr>
            <p:ph idx="1"/>
          </p:nvPr>
        </p:nvSpPr>
        <p:spPr/>
        <p:txBody>
          <a:bodyPr>
            <a:normAutofit/>
          </a:bodyPr>
          <a:lstStyle/>
          <a:p>
            <a:pPr marL="0" indent="0">
              <a:buNone/>
            </a:pPr>
            <a:r>
              <a:rPr lang="en-US" dirty="0"/>
              <a:t>PDO:  to improve transparency, accountability and quality in public finance management, with a view to strengthening governance in the participating states</a:t>
            </a:r>
          </a:p>
          <a:p>
            <a:pPr marL="0" indent="0">
              <a:buNone/>
            </a:pPr>
            <a:r>
              <a:rPr lang="en-US" dirty="0"/>
              <a:t>Amount:  73 million</a:t>
            </a:r>
          </a:p>
          <a:p>
            <a:pPr marL="0" indent="0">
              <a:buNone/>
            </a:pPr>
            <a:endParaRPr lang="en-US" dirty="0"/>
          </a:p>
          <a:p>
            <a:r>
              <a:rPr lang="en-US" dirty="0"/>
              <a:t>Beneficiaries: Abuja, Cross River, Osun, </a:t>
            </a:r>
            <a:r>
              <a:rPr lang="en-US" dirty="0" err="1"/>
              <a:t>Yobe</a:t>
            </a:r>
            <a:r>
              <a:rPr lang="en-US" dirty="0"/>
              <a:t>, Kano, </a:t>
            </a:r>
            <a:r>
              <a:rPr lang="en-US" dirty="0" err="1"/>
              <a:t>Jigawa</a:t>
            </a:r>
            <a:r>
              <a:rPr lang="en-US"/>
              <a:t>, </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505497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buAutoNum type="arabicPeriod"/>
            </a:pPr>
            <a:r>
              <a:rPr lang="en-US" dirty="0"/>
              <a:t>Public Financial Management Reform (PFM, procurement, tax administration)</a:t>
            </a:r>
          </a:p>
          <a:p>
            <a:pPr marL="514350" indent="-514350">
              <a:buAutoNum type="arabicPeriod"/>
            </a:pPr>
            <a:r>
              <a:rPr lang="en-US" dirty="0"/>
              <a:t>Support to Local governments</a:t>
            </a:r>
          </a:p>
          <a:p>
            <a:pPr marL="514350" indent="-514350">
              <a:buAutoNum type="arabicPeriod"/>
            </a:pPr>
            <a:r>
              <a:rPr lang="en-US" dirty="0"/>
              <a:t>Performance challenge fund and contingencies</a:t>
            </a:r>
          </a:p>
        </p:txBody>
      </p:sp>
    </p:spTree>
    <p:extLst>
      <p:ext uri="{BB962C8B-B14F-4D97-AF65-F5344CB8AC3E}">
        <p14:creationId xmlns:p14="http://schemas.microsoft.com/office/powerpoint/2010/main" val="4076340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Employment and Expenditure for Results Project</a:t>
            </a:r>
          </a:p>
        </p:txBody>
      </p:sp>
      <p:sp>
        <p:nvSpPr>
          <p:cNvPr id="3" name="Content Placeholder 2"/>
          <p:cNvSpPr>
            <a:spLocks noGrp="1"/>
          </p:cNvSpPr>
          <p:nvPr>
            <p:ph idx="1"/>
          </p:nvPr>
        </p:nvSpPr>
        <p:spPr/>
        <p:txBody>
          <a:bodyPr/>
          <a:lstStyle/>
          <a:p>
            <a:r>
              <a:rPr lang="en-US" dirty="0"/>
              <a:t>PDO - to enhance opportunities for employment and access to socio-economic services while improving the public expenditure management systems in the participating states.</a:t>
            </a:r>
          </a:p>
          <a:p>
            <a:r>
              <a:rPr lang="en-US" dirty="0"/>
              <a:t>Beneficiaries :  main beneficiaries of the project are the four state governments with selected ministries, departments and agencies and communities in </a:t>
            </a:r>
            <a:r>
              <a:rPr lang="en-US" dirty="0" err="1"/>
              <a:t>Bayelsa</a:t>
            </a:r>
            <a:r>
              <a:rPr lang="en-US" dirty="0"/>
              <a:t>, Edo, Delta and Rivers states. </a:t>
            </a:r>
          </a:p>
          <a:p>
            <a:r>
              <a:rPr lang="en-US" dirty="0"/>
              <a:t>Amount :  US$192.4 Mill.</a:t>
            </a:r>
          </a:p>
        </p:txBody>
      </p:sp>
    </p:spTree>
    <p:extLst>
      <p:ext uri="{BB962C8B-B14F-4D97-AF65-F5344CB8AC3E}">
        <p14:creationId xmlns:p14="http://schemas.microsoft.com/office/powerpoint/2010/main" val="2871846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Components:</a:t>
            </a:r>
          </a:p>
        </p:txBody>
      </p:sp>
      <p:sp>
        <p:nvSpPr>
          <p:cNvPr id="3" name="Content Placeholder 2"/>
          <p:cNvSpPr>
            <a:spLocks noGrp="1"/>
          </p:cNvSpPr>
          <p:nvPr>
            <p:ph idx="1"/>
          </p:nvPr>
        </p:nvSpPr>
        <p:spPr/>
        <p:txBody>
          <a:bodyPr>
            <a:normAutofit/>
          </a:bodyPr>
          <a:lstStyle/>
          <a:p>
            <a:r>
              <a:rPr lang="en-US" dirty="0"/>
              <a:t>Component A – Youth Employment and Access to Socio-Economic services – are mainly youths who are unemployed and/or seeking to be trained in vocational and technical courses in order to find jobs or set up on their own, the technical and vocational training institutions themselves and the state ministries of education and agriculture. </a:t>
            </a:r>
          </a:p>
          <a:p>
            <a:r>
              <a:rPr lang="en-US" dirty="0"/>
              <a:t>The PFM component will provide technical assistance to support reforms and capacity building in MDAs that deal with state public finance. These will include offices and staff of Ministries of Budget and/or Economic Planning, Finance, Due Process/Public Procurement, Board of Internal Revenue and State Houses of Assembly. </a:t>
            </a:r>
          </a:p>
        </p:txBody>
      </p:sp>
    </p:spTree>
    <p:extLst>
      <p:ext uri="{BB962C8B-B14F-4D97-AF65-F5344CB8AC3E}">
        <p14:creationId xmlns:p14="http://schemas.microsoft.com/office/powerpoint/2010/main" val="994150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318</Words>
  <Application>Microsoft Office PowerPoint</Application>
  <PresentationFormat>Custom</PresentationFormat>
  <Paragraphs>29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Ongoing WB Financed Projects at a state level </vt:lpstr>
      <vt:lpstr>Public Sector Governance Reform and Development Project</vt:lpstr>
      <vt:lpstr>Project Components</vt:lpstr>
      <vt:lpstr>State and Local Government Project</vt:lpstr>
      <vt:lpstr>PowerPoint Presentation</vt:lpstr>
      <vt:lpstr>State Employment and Expenditure for Results Project</vt:lpstr>
      <vt:lpstr>Project Components: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Ongoing WB Financed Projects at a state level</dc:title>
  <dc:creator>Jariya Hoffman</dc:creator>
  <cp:lastModifiedBy>Chioma</cp:lastModifiedBy>
  <cp:revision>12</cp:revision>
  <dcterms:created xsi:type="dcterms:W3CDTF">2015-11-16T15:16:10Z</dcterms:created>
  <dcterms:modified xsi:type="dcterms:W3CDTF">2016-03-18T23:44:22Z</dcterms:modified>
</cp:coreProperties>
</file>