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50" r:id="rId2"/>
  </p:sldMasterIdLst>
  <p:notesMasterIdLst>
    <p:notesMasterId r:id="rId8"/>
  </p:notesMasterIdLst>
  <p:sldIdLst>
    <p:sldId id="256" r:id="rId3"/>
    <p:sldId id="462" r:id="rId4"/>
    <p:sldId id="463" r:id="rId5"/>
    <p:sldId id="464" r:id="rId6"/>
    <p:sldId id="46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bg2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bg2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bg2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bg2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bg2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bg2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bg2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bg2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bg2"/>
        </a:solidFill>
        <a:latin typeface="Arial Narrow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300">
          <p15:clr>
            <a:srgbClr val="A4A3A4"/>
          </p15:clr>
        </p15:guide>
        <p15:guide id="3" orient="horz" pos="1434">
          <p15:clr>
            <a:srgbClr val="A4A3A4"/>
          </p15:clr>
        </p15:guide>
        <p15:guide id="4" orient="horz" pos="1207">
          <p15:clr>
            <a:srgbClr val="A4A3A4"/>
          </p15:clr>
        </p15:guide>
        <p15:guide id="5" orient="horz" pos="4020">
          <p15:clr>
            <a:srgbClr val="A4A3A4"/>
          </p15:clr>
        </p15:guide>
        <p15:guide id="6" orient="horz" pos="2976">
          <p15:clr>
            <a:srgbClr val="A4A3A4"/>
          </p15:clr>
        </p15:guide>
        <p15:guide id="7" orient="horz" pos="2795">
          <p15:clr>
            <a:srgbClr val="A4A3A4"/>
          </p15:clr>
        </p15:guide>
        <p15:guide id="8" orient="horz" pos="4201">
          <p15:clr>
            <a:srgbClr val="A4A3A4"/>
          </p15:clr>
        </p15:guide>
        <p15:guide id="9" pos="2880">
          <p15:clr>
            <a:srgbClr val="A4A3A4"/>
          </p15:clr>
        </p15:guide>
        <p15:guide id="10" pos="4105">
          <p15:clr>
            <a:srgbClr val="A4A3A4"/>
          </p15:clr>
        </p15:guide>
        <p15:guide id="11" pos="5465">
          <p15:clr>
            <a:srgbClr val="A4A3A4"/>
          </p15:clr>
        </p15:guide>
        <p15:guide id="12" pos="249">
          <p15:clr>
            <a:srgbClr val="A4A3A4"/>
          </p15:clr>
        </p15:guide>
        <p15:guide id="13" pos="1202">
          <p15:clr>
            <a:srgbClr val="A4A3A4"/>
          </p15:clr>
        </p15:guide>
        <p15:guide id="14" pos="2789">
          <p15:clr>
            <a:srgbClr val="A4A3A4"/>
          </p15:clr>
        </p15:guide>
        <p15:guide id="15" pos="1746">
          <p15:clr>
            <a:srgbClr val="A4A3A4"/>
          </p15:clr>
        </p15:guide>
        <p15:guide id="16" pos="401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C63F"/>
    <a:srgbClr val="200050"/>
    <a:srgbClr val="A71056"/>
    <a:srgbClr val="1FBECA"/>
    <a:srgbClr val="492F92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50" autoAdjust="0"/>
    <p:restoredTop sz="99642" autoAdjust="0"/>
  </p:normalViewPr>
  <p:slideViewPr>
    <p:cSldViewPr>
      <p:cViewPr>
        <p:scale>
          <a:sx n="81" d="100"/>
          <a:sy n="81" d="100"/>
        </p:scale>
        <p:origin x="-1332" y="-30"/>
      </p:cViewPr>
      <p:guideLst>
        <p:guide orient="horz" pos="2160"/>
        <p:guide orient="horz" pos="300"/>
        <p:guide orient="horz" pos="1434"/>
        <p:guide orient="horz" pos="1207"/>
        <p:guide orient="horz" pos="4020"/>
        <p:guide orient="horz" pos="2976"/>
        <p:guide orient="horz" pos="2795"/>
        <p:guide orient="horz" pos="4201"/>
        <p:guide pos="2880"/>
        <p:guide pos="4105"/>
        <p:guide pos="5465"/>
        <p:guide pos="249"/>
        <p:guide pos="1202"/>
        <p:guide pos="2789"/>
        <p:guide pos="1746"/>
        <p:guide pos="401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79A82DC-98B0-4E14-945B-3E22A4195F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44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C698E4-E9AF-46D7-8057-D20C6821F3C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437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 descr="HTSPE SPARC Powerpoint front 70%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66975"/>
            <a:ext cx="91440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5" descr="_SW_logo_transparent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476250"/>
            <a:ext cx="18732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71775" y="4629150"/>
            <a:ext cx="5545138" cy="312738"/>
          </a:xfrm>
        </p:spPr>
        <p:txBody>
          <a:bodyPr/>
          <a:lstStyle>
            <a:lvl1pPr algn="r">
              <a:defRPr sz="16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4716463" y="3933825"/>
            <a:ext cx="3600450" cy="863600"/>
          </a:xfrm>
        </p:spPr>
        <p:txBody>
          <a:bodyPr/>
          <a:lstStyle>
            <a:lvl1pPr algn="r"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85000" y="557213"/>
            <a:ext cx="1690688" cy="58245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8175" y="557213"/>
            <a:ext cx="4924425" cy="58245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8175" y="1484313"/>
            <a:ext cx="3306763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7338" y="1484313"/>
            <a:ext cx="330835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85000" y="557213"/>
            <a:ext cx="1690688" cy="58245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8175" y="557213"/>
            <a:ext cx="4924425" cy="58245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8175" y="1484313"/>
            <a:ext cx="3306763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7338" y="1484313"/>
            <a:ext cx="330835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5" descr="HTSPE SPARC Powerpoint inner Small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562600"/>
            <a:ext cx="34925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50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557213"/>
            <a:ext cx="6767513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5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484313"/>
            <a:ext cx="6767513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76" name="Text Box 52"/>
          <p:cNvSpPr txBox="1">
            <a:spLocks noChangeArrowheads="1"/>
          </p:cNvSpPr>
          <p:nvPr userDrawn="1"/>
        </p:nvSpPr>
        <p:spPr bwMode="auto">
          <a:xfrm>
            <a:off x="2771775" y="6477000"/>
            <a:ext cx="5976938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GB" sz="1200" b="1" dirty="0">
                <a:solidFill>
                  <a:srgbClr val="8CC63F"/>
                </a:solidFill>
                <a:latin typeface="Gill Sans MT" pitchFamily="34" charset="0"/>
                <a:cs typeface="+mn-cs"/>
              </a:rPr>
              <a:t>www.sparc-nigeria.com</a:t>
            </a:r>
          </a:p>
        </p:txBody>
      </p:sp>
      <p:pic>
        <p:nvPicPr>
          <p:cNvPr id="1030" name="Picture 53" descr="sparc_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3850" y="542925"/>
            <a:ext cx="1584325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54" descr="DFID logo WHITE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237288"/>
            <a:ext cx="129698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8CC63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8CC63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8CC63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8CC63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8CC63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8CC63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8CC63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8CC63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8CC63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Char char="•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363538" indent="-184150" algn="l" rtl="0" eaLnBrk="0" fontAlgn="base" hangingPunct="0">
        <a:spcBef>
          <a:spcPct val="20000"/>
        </a:spcBef>
        <a:spcAft>
          <a:spcPct val="0"/>
        </a:spcAft>
        <a:buClr>
          <a:srgbClr val="8CC63F"/>
        </a:buClr>
        <a:buFont typeface="Wingdings" pitchFamily="2" charset="2"/>
        <a:buChar char="§"/>
        <a:defRPr sz="1600">
          <a:solidFill>
            <a:schemeClr val="bg2"/>
          </a:solidFill>
          <a:latin typeface="+mn-lt"/>
        </a:defRPr>
      </a:lvl2pPr>
      <a:lvl3pPr marL="801688" indent="-258763" algn="l" rtl="0" eaLnBrk="0" fontAlgn="base" hangingPunct="0">
        <a:spcBef>
          <a:spcPct val="20000"/>
        </a:spcBef>
        <a:spcAft>
          <a:spcPct val="0"/>
        </a:spcAft>
        <a:buClr>
          <a:srgbClr val="8CC63F"/>
        </a:buClr>
        <a:buFont typeface="Arial" charset="0"/>
        <a:buChar char="–"/>
        <a:defRPr sz="1400" i="1">
          <a:solidFill>
            <a:schemeClr val="bg2"/>
          </a:solidFill>
          <a:latin typeface="+mn-lt"/>
        </a:defRPr>
      </a:lvl3pPr>
      <a:lvl4pPr marL="16573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65338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22538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9738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36938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94138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HTSPE SPARC Powerpoint inner Small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562600"/>
            <a:ext cx="34925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50" name="Text Box 10"/>
          <p:cNvSpPr txBox="1">
            <a:spLocks noChangeArrowheads="1"/>
          </p:cNvSpPr>
          <p:nvPr userDrawn="1"/>
        </p:nvSpPr>
        <p:spPr bwMode="auto">
          <a:xfrm>
            <a:off x="2771775" y="6477000"/>
            <a:ext cx="5976938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GB" sz="1200" b="1" dirty="0">
                <a:solidFill>
                  <a:srgbClr val="8CC63F"/>
                </a:solidFill>
                <a:latin typeface="Gill Sans MT" pitchFamily="34" charset="0"/>
                <a:cs typeface="+mn-cs"/>
              </a:rPr>
              <a:t>www.sparc-nigeria.com</a:t>
            </a:r>
          </a:p>
        </p:txBody>
      </p:sp>
      <p:pic>
        <p:nvPicPr>
          <p:cNvPr id="2052" name="Picture 12" descr="DFID logo WHIT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2263" y="6237288"/>
            <a:ext cx="129698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557213"/>
            <a:ext cx="6767513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854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484313"/>
            <a:ext cx="6767513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2055" name="Picture 15" descr="sparc_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3850" y="542925"/>
            <a:ext cx="1584325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4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8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8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8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8CC63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8CC63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8CC63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8CC63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8CC63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8CC63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8CC63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8CC63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8CC63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360363" indent="-180975" algn="l" rtl="0" eaLnBrk="0" fontAlgn="base" hangingPunct="0">
        <a:spcBef>
          <a:spcPct val="20000"/>
        </a:spcBef>
        <a:spcAft>
          <a:spcPct val="0"/>
        </a:spcAft>
        <a:buClr>
          <a:srgbClr val="8CC63F"/>
        </a:buClr>
        <a:buFont typeface="Wingdings" pitchFamily="2" charset="2"/>
        <a:buChar char="§"/>
        <a:defRPr sz="1600">
          <a:solidFill>
            <a:schemeClr val="bg2"/>
          </a:solidFill>
          <a:latin typeface="+mn-lt"/>
        </a:defRPr>
      </a:lvl2pPr>
      <a:lvl3pPr marL="801688" indent="-261938" algn="l" rtl="0" eaLnBrk="0" fontAlgn="base" hangingPunct="0">
        <a:spcBef>
          <a:spcPct val="20000"/>
        </a:spcBef>
        <a:spcAft>
          <a:spcPct val="0"/>
        </a:spcAft>
        <a:buClr>
          <a:srgbClr val="8CC63F"/>
        </a:buClr>
        <a:buFont typeface="Courier New" pitchFamily="49" charset="0"/>
        <a:buChar char="-"/>
        <a:defRPr sz="1400">
          <a:solidFill>
            <a:schemeClr val="bg2"/>
          </a:solidFill>
          <a:latin typeface="+mn-lt"/>
        </a:defRPr>
      </a:lvl3pPr>
      <a:lvl4pPr marL="16446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arc-nigeria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November 2015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51920" y="3573016"/>
            <a:ext cx="4464993" cy="863600"/>
          </a:xfrm>
        </p:spPr>
        <p:txBody>
          <a:bodyPr/>
          <a:lstStyle/>
          <a:p>
            <a:r>
              <a:rPr lang="en-GB" dirty="0" smtClean="0"/>
              <a:t>Experience, Tools and Assistance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Overview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313"/>
            <a:ext cx="8352928" cy="4897437"/>
          </a:xfrm>
        </p:spPr>
        <p:txBody>
          <a:bodyPr/>
          <a:lstStyle/>
          <a:p>
            <a:r>
              <a:rPr lang="en-GB" sz="2800" dirty="0" smtClean="0">
                <a:solidFill>
                  <a:schemeClr val="tx1"/>
                </a:solidFill>
              </a:rPr>
              <a:t>SPARC – </a:t>
            </a:r>
            <a:r>
              <a:rPr lang="en-GB" sz="2800" b="1" dirty="0" smtClean="0">
                <a:solidFill>
                  <a:srgbClr val="8CC63F"/>
                </a:solidFill>
              </a:rPr>
              <a:t>State Partnership for Accountability Responsiveness and Capability </a:t>
            </a:r>
            <a:r>
              <a:rPr lang="en-GB" sz="2800" dirty="0" smtClean="0">
                <a:solidFill>
                  <a:schemeClr val="tx1"/>
                </a:solidFill>
              </a:rPr>
              <a:t>– 2008 to 2016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Built on predecessor programme 2000 – 2008 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Successor programme 2016 – 2021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Currently working with ten states and selected federal agencies.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Likely to become fewer and more concentrated with more regional learning</a:t>
            </a:r>
            <a:endParaRPr lang="en-GB" sz="2800" dirty="0">
              <a:solidFill>
                <a:srgbClr val="8CC63F"/>
              </a:solidFill>
            </a:endParaRPr>
          </a:p>
          <a:p>
            <a:endParaRPr lang="en-GB" sz="2800" dirty="0" smtClean="0">
              <a:solidFill>
                <a:srgbClr val="8CC6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72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Core Experience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313"/>
            <a:ext cx="8352928" cy="4897437"/>
          </a:xfrm>
        </p:spPr>
        <p:txBody>
          <a:bodyPr/>
          <a:lstStyle/>
          <a:p>
            <a:r>
              <a:rPr lang="en-GB" sz="2800" b="1" dirty="0" smtClean="0">
                <a:solidFill>
                  <a:srgbClr val="8CC63F"/>
                </a:solidFill>
              </a:rPr>
              <a:t>Transforming the machinery of government – better fit for service delivery</a:t>
            </a:r>
          </a:p>
          <a:p>
            <a:r>
              <a:rPr lang="en-GB" sz="2800" b="1" dirty="0" smtClean="0">
                <a:solidFill>
                  <a:schemeClr val="tx1"/>
                </a:solidFill>
              </a:rPr>
              <a:t>Policies and strategies </a:t>
            </a:r>
            <a:r>
              <a:rPr lang="en-GB" sz="2800" dirty="0" smtClean="0">
                <a:solidFill>
                  <a:schemeClr val="tx1"/>
                </a:solidFill>
              </a:rPr>
              <a:t>– State Development Plans, Medium Term Sector Strategies</a:t>
            </a:r>
          </a:p>
          <a:p>
            <a:r>
              <a:rPr lang="en-GB" sz="2800" b="1" dirty="0" smtClean="0">
                <a:solidFill>
                  <a:schemeClr val="tx1"/>
                </a:solidFill>
              </a:rPr>
              <a:t>Monitoring and evaluation </a:t>
            </a:r>
            <a:r>
              <a:rPr lang="en-GB" sz="2800" dirty="0" smtClean="0">
                <a:solidFill>
                  <a:schemeClr val="tx1"/>
                </a:solidFill>
              </a:rPr>
              <a:t>– State Statistical Bureaus, Performance Frameworks and Reviews</a:t>
            </a:r>
          </a:p>
          <a:p>
            <a:r>
              <a:rPr lang="en-GB" sz="2800" b="1" dirty="0">
                <a:solidFill>
                  <a:schemeClr val="tx1"/>
                </a:solidFill>
              </a:rPr>
              <a:t>Public service management </a:t>
            </a:r>
            <a:r>
              <a:rPr lang="en-GB" sz="2800" dirty="0">
                <a:solidFill>
                  <a:schemeClr val="tx1"/>
                </a:solidFill>
              </a:rPr>
              <a:t>– Mandate Mapping, Corporate Planning, Human Resource Management and Development</a:t>
            </a:r>
          </a:p>
          <a:p>
            <a:endParaRPr lang="en-GB" sz="2800" dirty="0" smtClean="0">
              <a:solidFill>
                <a:schemeClr val="tx1"/>
              </a:solidFill>
            </a:endParaRPr>
          </a:p>
          <a:p>
            <a:endParaRPr lang="en-GB" sz="2800" dirty="0" smtClean="0">
              <a:solidFill>
                <a:srgbClr val="8CC6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73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Core Experience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313"/>
            <a:ext cx="8352928" cy="4897437"/>
          </a:xfrm>
        </p:spPr>
        <p:txBody>
          <a:bodyPr/>
          <a:lstStyle/>
          <a:p>
            <a:r>
              <a:rPr lang="en-GB" sz="2800" b="1" dirty="0">
                <a:solidFill>
                  <a:schemeClr val="tx1"/>
                </a:solidFill>
              </a:rPr>
              <a:t>Pubic finance management </a:t>
            </a:r>
            <a:r>
              <a:rPr lang="en-GB" sz="2800" dirty="0">
                <a:solidFill>
                  <a:schemeClr val="tx1"/>
                </a:solidFill>
              </a:rPr>
              <a:t>– Revenue Projections, Resource Estimation and Allocation, Budget Preparation, Debt Management, Internal Revenue Strategies</a:t>
            </a:r>
            <a:endParaRPr lang="en-GB" sz="2800" dirty="0">
              <a:solidFill>
                <a:srgbClr val="8CC63F"/>
              </a:solidFill>
            </a:endParaRPr>
          </a:p>
          <a:p>
            <a:r>
              <a:rPr lang="en-GB" sz="2800" b="1" dirty="0" smtClean="0">
                <a:solidFill>
                  <a:schemeClr val="tx1"/>
                </a:solidFill>
              </a:rPr>
              <a:t>Knowledge management </a:t>
            </a:r>
            <a:r>
              <a:rPr lang="en-GB" sz="2800" dirty="0" smtClean="0">
                <a:solidFill>
                  <a:schemeClr val="tx1"/>
                </a:solidFill>
              </a:rPr>
              <a:t>– Communicating Reform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All potentially impacting on Internal Revenue – Revenue Policies &amp; Strategies, Monitoring, Resources-Budgets-Plans, Corporate Planning in Revenue Boards, Communications</a:t>
            </a:r>
            <a:endParaRPr lang="en-GB" sz="2800" dirty="0">
              <a:solidFill>
                <a:srgbClr val="8CC63F"/>
              </a:solidFill>
            </a:endParaRPr>
          </a:p>
          <a:p>
            <a:endParaRPr lang="en-GB" sz="2800" dirty="0" smtClean="0">
              <a:solidFill>
                <a:srgbClr val="8CC6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77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Assistance Available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313"/>
            <a:ext cx="8352928" cy="4897437"/>
          </a:xfrm>
        </p:spPr>
        <p:txBody>
          <a:bodyPr/>
          <a:lstStyle/>
          <a:p>
            <a:r>
              <a:rPr lang="en-GB" sz="2800" dirty="0" smtClean="0">
                <a:solidFill>
                  <a:schemeClr val="tx1"/>
                </a:solidFill>
              </a:rPr>
              <a:t>Ideas, tools, resources on </a:t>
            </a:r>
            <a:r>
              <a:rPr lang="en-GB" sz="2800" dirty="0" smtClean="0">
                <a:solidFill>
                  <a:schemeClr val="tx1"/>
                </a:solidFill>
                <a:hlinkClick r:id="rId2"/>
              </a:rPr>
              <a:t>www.sparc-nigeria.com</a:t>
            </a:r>
            <a:r>
              <a:rPr lang="en-GB" sz="2800" dirty="0" smtClean="0">
                <a:solidFill>
                  <a:schemeClr val="tx1"/>
                </a:solidFill>
              </a:rPr>
              <a:t> – all publically available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Particularly relevant tools – FIRE; GREAT; example IGR Strategies; example Corporate Plans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ASK Help Desk – any state can ask for specific advice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Encouraging Communities of Practice and State to State lesson learning – this event, follow-up with state cross visits</a:t>
            </a:r>
          </a:p>
          <a:p>
            <a:endParaRPr lang="en-GB" sz="2800" dirty="0">
              <a:solidFill>
                <a:srgbClr val="8CC63F"/>
              </a:solidFill>
            </a:endParaRPr>
          </a:p>
          <a:p>
            <a:endParaRPr lang="en-GB" sz="2800" dirty="0" smtClean="0">
              <a:solidFill>
                <a:srgbClr val="8CC6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3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tic Slide">
  <a:themeElements>
    <a:clrScheme name="Static Slide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99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E2CAFF"/>
      </a:accent5>
      <a:accent6>
        <a:srgbClr val="B9B9E7"/>
      </a:accent6>
      <a:hlink>
        <a:srgbClr val="9966FF"/>
      </a:hlink>
      <a:folHlink>
        <a:srgbClr val="492F92"/>
      </a:folHlink>
    </a:clrScheme>
    <a:fontScheme name="Static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Static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tic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tic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tic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tic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tic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tic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tic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tic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tic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tic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tic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tic Slid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99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B9B9E7"/>
        </a:accent6>
        <a:hlink>
          <a:srgbClr val="9966FF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tic Slid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99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B9B9E7"/>
        </a:accent6>
        <a:hlink>
          <a:srgbClr val="9966FF"/>
        </a:hlink>
        <a:folHlink>
          <a:srgbClr val="492F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nimated Slide">
  <a:themeElements>
    <a:clrScheme name="Animated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nimated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Animated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imated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mated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mated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mated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mated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mated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imated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12408</TotalTime>
  <Words>216</Words>
  <Application>Microsoft Office PowerPoint</Application>
  <PresentationFormat>On-screen Show (4:3)</PresentationFormat>
  <Paragraphs>23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Static Slide</vt:lpstr>
      <vt:lpstr>Animated Slide</vt:lpstr>
      <vt:lpstr>Experience, Tools and Assistance</vt:lpstr>
      <vt:lpstr>Overview</vt:lpstr>
      <vt:lpstr>Core Experience</vt:lpstr>
      <vt:lpstr>Core Experience</vt:lpstr>
      <vt:lpstr>Assistance Available</vt:lpstr>
    </vt:vector>
  </TitlesOfParts>
  <Company>Chase Marketing Solutions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Nina Hutchins</dc:creator>
  <cp:lastModifiedBy>Chioma</cp:lastModifiedBy>
  <cp:revision>701</cp:revision>
  <cp:lastPrinted>2015-01-19T09:16:17Z</cp:lastPrinted>
  <dcterms:created xsi:type="dcterms:W3CDTF">2008-04-23T09:00:20Z</dcterms:created>
  <dcterms:modified xsi:type="dcterms:W3CDTF">2016-03-18T23:47:30Z</dcterms:modified>
</cp:coreProperties>
</file>