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8" r:id="rId11"/>
    <p:sldId id="270" r:id="rId12"/>
    <p:sldId id="269"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4756FC-4C0A-4646-B9BC-C009A2D1E163}" type="datetimeFigureOut">
              <a:rPr lang="en-GB" smtClean="0"/>
              <a:t>17/03/2016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3AB1F-5C2D-46D6-81E4-83C55875F746}" type="slidenum">
              <a:rPr lang="en-GB" smtClean="0"/>
              <a:t>‹#›</a:t>
            </a:fld>
            <a:endParaRPr lang="en-GB"/>
          </a:p>
        </p:txBody>
      </p:sp>
    </p:spTree>
    <p:extLst>
      <p:ext uri="{BB962C8B-B14F-4D97-AF65-F5344CB8AC3E}">
        <p14:creationId xmlns:p14="http://schemas.microsoft.com/office/powerpoint/2010/main" val="685752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0E8C13AA-CB4D-42B8-B4DA-174BFAB45579}" type="slidenum">
              <a:rPr lang="en-US" altLang="en-US">
                <a:solidFill>
                  <a:prstClr val="black"/>
                </a:solidFill>
                <a:latin typeface="Calibri" panose="020F0502020204030204" pitchFamily="34" charset="0"/>
              </a:rPr>
              <a:pPr/>
              <a:t>2</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208915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2948671E-4F33-4DDB-8423-DA5E22252389}" type="slidenum">
              <a:rPr lang="en-GB" altLang="en-US">
                <a:solidFill>
                  <a:prstClr val="black"/>
                </a:solidFill>
                <a:latin typeface="Calibri" panose="020F0502020204030204" pitchFamily="34" charset="0"/>
              </a:rPr>
              <a:pPr/>
              <a:t>13</a:t>
            </a:fld>
            <a:endParaRPr lang="en-GB"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74260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cxnSp>
          <p:nvCxnSpPr>
            <p:cNvPr id="5" name="Straight Connector 4"/>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AB0EF207-291C-49F1-BD5F-22C06D25C6B5}" type="datetimeFigureOut">
              <a:rPr lang="en-US">
                <a:solidFill>
                  <a:prstClr val="black">
                    <a:tint val="75000"/>
                  </a:prstClr>
                </a:solidFill>
              </a:rPr>
              <a:pPr>
                <a:defRPr/>
              </a:pPr>
              <a:t>3/17/2016</a:t>
            </a:fld>
            <a:endParaRPr lang="en-US">
              <a:solidFill>
                <a:prstClr val="black">
                  <a:tint val="75000"/>
                </a:prstClr>
              </a:solidFill>
            </a:endParaRPr>
          </a:p>
        </p:txBody>
      </p:sp>
      <p:sp>
        <p:nvSpPr>
          <p:cNvPr id="1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7" name="Slide Number Placeholder 5"/>
          <p:cNvSpPr>
            <a:spLocks noGrp="1"/>
          </p:cNvSpPr>
          <p:nvPr>
            <p:ph type="sldNum" sz="quarter" idx="12"/>
          </p:nvPr>
        </p:nvSpPr>
        <p:spPr/>
        <p:txBody>
          <a:bodyPr/>
          <a:lstStyle>
            <a:lvl1pPr>
              <a:defRPr/>
            </a:lvl1pPr>
          </a:lstStyle>
          <a:p>
            <a:fld id="{8F53E1B8-D58E-42D7-BB7A-C7506AA3D56F}"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63592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EE4D078-9BB2-4863-ADF6-B1F9BF66C1BD}"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E7CA4B4-DA96-4D41-AF85-BB11BB8980CA}"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67150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defTabSz="457200" fontAlgn="base">
              <a:spcBef>
                <a:spcPct val="0"/>
              </a:spcBef>
              <a:spcAft>
                <a:spcPct val="0"/>
              </a:spcAft>
              <a:defRPr/>
            </a:pPr>
            <a:r>
              <a:rPr lang="en-US" sz="8000" smtClean="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defTabSz="457200" fontAlgn="base">
              <a:spcBef>
                <a:spcPct val="0"/>
              </a:spcBef>
              <a:spcAft>
                <a:spcPct val="0"/>
              </a:spcAft>
              <a:defRPr/>
            </a:pPr>
            <a:r>
              <a:rPr lang="en-US" sz="8000" smtClean="0">
                <a:solidFill>
                  <a:srgbClr val="C0E474"/>
                </a:solidFill>
                <a:latin typeface="Arial" panose="020B0604020202020204" pitchFamily="34" charset="0"/>
              </a:rPr>
              <a:t>”</a:t>
            </a:r>
            <a:endParaRPr lang="en-US" smtClean="0">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94097ACB-F229-49D4-B7E9-D34EC0824251}" type="datetimeFigureOut">
              <a:rPr lang="en-US">
                <a:solidFill>
                  <a:prstClr val="black">
                    <a:tint val="75000"/>
                  </a:prstClr>
                </a:solidFill>
              </a:rPr>
              <a:pPr>
                <a:defRPr/>
              </a:pPr>
              <a:t>3/17/2016</a:t>
            </a:fld>
            <a:endParaRPr lang="en-US">
              <a:solidFill>
                <a:prstClr val="black">
                  <a:tint val="75000"/>
                </a:prstClr>
              </a:solidFill>
            </a:endParaRPr>
          </a:p>
        </p:txBody>
      </p:sp>
      <p:sp>
        <p:nvSpPr>
          <p:cNvPr id="8" name="Footer Placeholder 4"/>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6"/>
          </p:nvPr>
        </p:nvSpPr>
        <p:spPr/>
        <p:txBody>
          <a:bodyPr/>
          <a:lstStyle>
            <a:lvl1pPr>
              <a:defRPr/>
            </a:lvl1pPr>
          </a:lstStyle>
          <a:p>
            <a:fld id="{B8E1A44F-C2C7-4FB5-B5CD-9B4E9DB517F2}"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730908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6BD541-467D-4E25-BB8F-B75136DE6E18}"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6E89466D-B160-4D73-A6EE-2600CE679DE5}"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679806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defTabSz="457200" fontAlgn="base">
              <a:spcBef>
                <a:spcPct val="0"/>
              </a:spcBef>
              <a:spcAft>
                <a:spcPct val="0"/>
              </a:spcAft>
              <a:defRPr/>
            </a:pPr>
            <a:r>
              <a:rPr lang="en-US" sz="8000" smtClean="0">
                <a:solidFill>
                  <a:srgbClr val="C0E474"/>
                </a:solidFill>
                <a:latin typeface="Arial" panose="020B0604020202020204" pitchFamily="34" charset="0"/>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defTabSz="457200" fontAlgn="base">
              <a:spcBef>
                <a:spcPct val="0"/>
              </a:spcBef>
              <a:spcAft>
                <a:spcPct val="0"/>
              </a:spcAft>
              <a:defRPr/>
            </a:pPr>
            <a:r>
              <a:rPr lang="en-US" sz="8000" smtClean="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20182A96-F702-4BB4-9EB9-80AA044270D1}" type="datetimeFigureOut">
              <a:rPr lang="en-US">
                <a:solidFill>
                  <a:prstClr val="black">
                    <a:tint val="75000"/>
                  </a:prstClr>
                </a:solidFill>
              </a:rPr>
              <a:pPr>
                <a:defRPr/>
              </a:pPr>
              <a:t>3/17/2016</a:t>
            </a:fld>
            <a:endParaRPr lang="en-US">
              <a:solidFill>
                <a:prstClr val="black">
                  <a:tint val="75000"/>
                </a:prstClr>
              </a:solidFill>
            </a:endParaRPr>
          </a:p>
        </p:txBody>
      </p:sp>
      <p:sp>
        <p:nvSpPr>
          <p:cNvPr id="8" name="Footer Placeholder 4"/>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6"/>
          </p:nvPr>
        </p:nvSpPr>
        <p:spPr/>
        <p:txBody>
          <a:bodyPr/>
          <a:lstStyle>
            <a:lvl1pPr>
              <a:defRPr/>
            </a:lvl1pPr>
          </a:lstStyle>
          <a:p>
            <a:fld id="{CA15A92D-3323-4BFA-88ED-4013DBED8CF9}"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137196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D82DD02B-4237-4737-8E8B-837AC7FA33EE}" type="datetimeFigureOut">
              <a:rPr lang="en-US">
                <a:solidFill>
                  <a:prstClr val="black">
                    <a:tint val="75000"/>
                  </a:prstClr>
                </a:solidFill>
              </a:rPr>
              <a:pPr>
                <a:defRPr/>
              </a:pPr>
              <a:t>3/17/2016</a:t>
            </a:fld>
            <a:endParaRPr lang="en-US">
              <a:solidFill>
                <a:prstClr val="black">
                  <a:tint val="75000"/>
                </a:prstClr>
              </a:solidFill>
            </a:endParaRPr>
          </a:p>
        </p:txBody>
      </p:sp>
      <p:sp>
        <p:nvSpPr>
          <p:cNvPr id="6" name="Footer Placeholder 4"/>
          <p:cNvSpPr>
            <a:spLocks noGrp="1"/>
          </p:cNvSpPr>
          <p:nvPr>
            <p:ph type="ftr" sz="quarter" idx="15"/>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6"/>
          </p:nvPr>
        </p:nvSpPr>
        <p:spPr/>
        <p:txBody>
          <a:bodyPr/>
          <a:lstStyle>
            <a:lvl1pPr>
              <a:defRPr/>
            </a:lvl1pPr>
          </a:lstStyle>
          <a:p>
            <a:fld id="{86CC1D35-6B06-4CB3-9B88-1E8FC792E4A9}"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268000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E53FF2F-4E92-4A65-9954-AE6FEBA1E596}"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E01033E1-DE5A-4623-9270-8373B398F514}"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329540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39C5CF1-9306-463C-B690-EC53EA5284A2}"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C3F2E-22D6-4492-86AF-75D3BF9DB3C8}"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21216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C1E4CDD-0EB7-429B-8A7B-715C17782065}"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AFAF1F6-CE33-474C-9C12-A15D54B59DA0}"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176931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E731E89-4428-4348-8AD1-6786A46F835D}" type="datetimeFigureOut">
              <a:rPr lang="en-US">
                <a:solidFill>
                  <a:prstClr val="black">
                    <a:tint val="75000"/>
                  </a:prstClr>
                </a:solidFill>
              </a:rPr>
              <a:pPr>
                <a:defRPr/>
              </a:pPr>
              <a:t>3/17/2016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8685B35-CE38-4F14-B297-8B4D464C7377}"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6680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B67BE7F-FB75-4935-9A67-15EB2909F87B}" type="datetimeFigureOut">
              <a:rPr lang="en-US">
                <a:solidFill>
                  <a:prstClr val="black">
                    <a:tint val="75000"/>
                  </a:prstClr>
                </a:solidFill>
              </a:rPr>
              <a:pPr>
                <a:defRPr/>
              </a:pPr>
              <a:t>3/17/2016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66E761D-87C3-4244-A36E-41B388C169CD}"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79391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DEAE132-7377-4DBE-9B57-DB5881BDD22C}" type="datetimeFigureOut">
              <a:rPr lang="en-US">
                <a:solidFill>
                  <a:prstClr val="black">
                    <a:tint val="75000"/>
                  </a:prstClr>
                </a:solidFill>
              </a:rPr>
              <a:pPr>
                <a:defRPr/>
              </a:pPr>
              <a:t>3/17/2016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7B928A83-7126-42B4-B07C-B472B231D54D}"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86447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9501590-6FF7-432C-A41D-B14D7B1FCDAB}" type="datetimeFigureOut">
              <a:rPr lang="en-US">
                <a:solidFill>
                  <a:prstClr val="black">
                    <a:tint val="75000"/>
                  </a:prstClr>
                </a:solidFill>
              </a:rPr>
              <a:pPr>
                <a:defRPr/>
              </a:pPr>
              <a:t>3/17/2016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7F56B7E0-7865-426F-B264-5F4B4571F9E9}"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29662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AD2568-38A5-478B-BF17-7C2249086DB8}" type="datetimeFigureOut">
              <a:rPr lang="en-US">
                <a:solidFill>
                  <a:prstClr val="black">
                    <a:tint val="75000"/>
                  </a:prstClr>
                </a:solidFill>
              </a:rPr>
              <a:pPr>
                <a:defRPr/>
              </a:pPr>
              <a:t>3/17/2016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629B0483-C18D-4E92-8F0C-BE08751470CA}"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364373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3E470C-9B9F-4F92-A4B6-AE478D814C73}" type="datetimeFigureOut">
              <a:rPr lang="en-US">
                <a:solidFill>
                  <a:prstClr val="black">
                    <a:tint val="75000"/>
                  </a:prstClr>
                </a:solidFill>
              </a:rPr>
              <a:pPr>
                <a:defRPr/>
              </a:pPr>
              <a:t>3/17/2016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6D376FFC-3096-4162-B18C-B5899EA75A23}"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185751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9D97CD-45B9-44D4-A1EA-01F32D0DD61B}" type="datetimeFigureOut">
              <a:rPr lang="en-US">
                <a:solidFill>
                  <a:prstClr val="black">
                    <a:tint val="75000"/>
                  </a:prstClr>
                </a:solidFill>
              </a:rPr>
              <a:pPr>
                <a:defRPr/>
              </a:pPr>
              <a:t>3/17/2016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F1934BF9-0D9C-42AB-8681-0D486B1C91BD}" type="slidenum">
              <a:rPr lang="en-US">
                <a:solidFill>
                  <a:srgbClr val="90C226"/>
                </a:solidFill>
              </a:rPr>
              <a:pPr/>
              <a:t>‹#›</a:t>
            </a:fld>
            <a:endParaRPr lang="en-US">
              <a:solidFill>
                <a:srgbClr val="90C226"/>
              </a:solidFill>
            </a:endParaRPr>
          </a:p>
        </p:txBody>
      </p:sp>
    </p:spTree>
    <p:extLst>
      <p:ext uri="{BB962C8B-B14F-4D97-AF65-F5344CB8AC3E}">
        <p14:creationId xmlns:p14="http://schemas.microsoft.com/office/powerpoint/2010/main" val="661534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defTabSz="457200">
              <a:defRPr/>
            </a:pPr>
            <a:fld id="{E2006F9D-A369-4372-A539-0A397D4B23A1}" type="datetimeFigureOut">
              <a:rPr lang="en-US">
                <a:solidFill>
                  <a:prstClr val="black">
                    <a:tint val="75000"/>
                  </a:prstClr>
                </a:solidFill>
              </a:rPr>
              <a:pPr defTabSz="457200">
                <a:defRPr/>
              </a:pPr>
              <a:t>3/17/2016</a:t>
            </a:fld>
            <a:endParaRPr lang="en-US">
              <a:solidFill>
                <a:prstClr val="black">
                  <a:tint val="75000"/>
                </a:prstClr>
              </a:solidFill>
            </a:endParaRPr>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defRPr>
            </a:lvl1pPr>
          </a:lstStyle>
          <a:p>
            <a:pPr defTabSz="457200" fontAlgn="base">
              <a:spcBef>
                <a:spcPct val="0"/>
              </a:spcBef>
              <a:spcAft>
                <a:spcPct val="0"/>
              </a:spcAft>
            </a:pPr>
            <a:fld id="{FCF0A93B-4377-4932-853C-C972FB2DE809}" type="slidenum">
              <a:rPr lang="en-US">
                <a:solidFill>
                  <a:srgbClr val="90C226"/>
                </a:solidFill>
              </a:rPr>
              <a:pPr defTabSz="457200" fontAlgn="base">
                <a:spcBef>
                  <a:spcPct val="0"/>
                </a:spcBef>
                <a:spcAft>
                  <a:spcPct val="0"/>
                </a:spcAft>
              </a:pPr>
              <a:t>‹#›</a:t>
            </a:fld>
            <a:endParaRPr lang="en-US">
              <a:solidFill>
                <a:srgbClr val="90C226"/>
              </a:solidFill>
            </a:endParaRPr>
          </a:p>
        </p:txBody>
      </p:sp>
    </p:spTree>
    <p:extLst>
      <p:ext uri="{BB962C8B-B14F-4D97-AF65-F5344CB8AC3E}">
        <p14:creationId xmlns:p14="http://schemas.microsoft.com/office/powerpoint/2010/main" val="2576621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506538" y="169863"/>
            <a:ext cx="7769225" cy="1681162"/>
          </a:xfrm>
        </p:spPr>
        <p:txBody>
          <a:bodyPr/>
          <a:lstStyle/>
          <a:p>
            <a:pPr algn="ctr"/>
            <a:r>
              <a:rPr lang="en-GB" sz="3200" b="1" dirty="0"/>
              <a:t>IMPROVING NON OIL TAX REVENUE FOR SUSTAINABLE ECONOMIC GROWTH IN </a:t>
            </a:r>
            <a:r>
              <a:rPr lang="en-GB" sz="3200" b="1" dirty="0" smtClean="0"/>
              <a:t>NIGERIA</a:t>
            </a:r>
            <a:endParaRPr lang="en-GB" sz="3200" dirty="0"/>
          </a:p>
        </p:txBody>
      </p:sp>
      <p:sp>
        <p:nvSpPr>
          <p:cNvPr id="3" name="Subtitle 2"/>
          <p:cNvSpPr>
            <a:spLocks noGrp="1"/>
          </p:cNvSpPr>
          <p:nvPr>
            <p:ph type="subTitle" idx="1"/>
          </p:nvPr>
        </p:nvSpPr>
        <p:spPr>
          <a:xfrm>
            <a:off x="1506538" y="3127375"/>
            <a:ext cx="7767637" cy="1096963"/>
          </a:xfrm>
        </p:spPr>
        <p:txBody>
          <a:bodyPr rtlCol="0">
            <a:noAutofit/>
          </a:bodyPr>
          <a:lstStyle/>
          <a:p>
            <a:pPr algn="ctr" eaLnBrk="1" fontAlgn="auto" hangingPunct="1">
              <a:spcAft>
                <a:spcPts val="0"/>
              </a:spcAft>
              <a:buFont typeface="Wingdings 3" charset="2"/>
              <a:buNone/>
              <a:defRPr/>
            </a:pPr>
            <a:r>
              <a:rPr lang="en-GB" sz="3200" dirty="0" smtClean="0"/>
              <a:t>BY</a:t>
            </a:r>
          </a:p>
          <a:p>
            <a:pPr algn="ctr" eaLnBrk="1" fontAlgn="auto" hangingPunct="1">
              <a:spcAft>
                <a:spcPts val="0"/>
              </a:spcAft>
              <a:defRPr/>
            </a:pPr>
            <a:r>
              <a:rPr lang="en-GB" sz="3200" b="1" dirty="0" err="1" smtClean="0"/>
              <a:t>Tunde</a:t>
            </a:r>
            <a:r>
              <a:rPr lang="en-GB" sz="3200" b="1" dirty="0" smtClean="0"/>
              <a:t> </a:t>
            </a:r>
            <a:r>
              <a:rPr lang="en-GB" sz="3200" b="1" dirty="0"/>
              <a:t>Fowler</a:t>
            </a:r>
            <a:r>
              <a:rPr lang="en-GB" sz="3200" dirty="0"/>
              <a:t/>
            </a:r>
            <a:br>
              <a:rPr lang="en-GB" sz="3200" dirty="0"/>
            </a:br>
            <a:endParaRPr lang="en-GB" sz="3200" dirty="0" smtClean="0"/>
          </a:p>
          <a:p>
            <a:pPr algn="ctr" eaLnBrk="1" fontAlgn="auto" hangingPunct="1">
              <a:spcAft>
                <a:spcPts val="0"/>
              </a:spcAft>
              <a:defRPr/>
            </a:pPr>
            <a:r>
              <a:rPr lang="en-GB" sz="2400" dirty="0"/>
              <a:t>Ag. Executive Chairman</a:t>
            </a:r>
            <a:br>
              <a:rPr lang="en-GB" sz="2400" dirty="0"/>
            </a:br>
            <a:r>
              <a:rPr lang="en-GB" sz="2400" dirty="0"/>
              <a:t>Federal Inland Revenue Service</a:t>
            </a:r>
          </a:p>
        </p:txBody>
      </p:sp>
    </p:spTree>
    <p:extLst>
      <p:ext uri="{BB962C8B-B14F-4D97-AF65-F5344CB8AC3E}">
        <p14:creationId xmlns:p14="http://schemas.microsoft.com/office/powerpoint/2010/main" val="3367190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65608" y="103188"/>
            <a:ext cx="8556167" cy="1122362"/>
          </a:xfrm>
        </p:spPr>
        <p:txBody>
          <a:bodyPr>
            <a:normAutofit fontScale="90000"/>
          </a:bodyPr>
          <a:lstStyle/>
          <a:p>
            <a:pPr eaLnBrk="1" hangingPunct="1"/>
            <a:r>
              <a:rPr lang="en-GB" dirty="0"/>
              <a:t>3.	Improve transparency in tax administration</a:t>
            </a:r>
            <a:endParaRPr lang="en-GB" altLang="en-US" dirty="0" smtClean="0"/>
          </a:p>
        </p:txBody>
      </p:sp>
      <p:sp>
        <p:nvSpPr>
          <p:cNvPr id="3" name="Content Placeholder 2"/>
          <p:cNvSpPr>
            <a:spLocks noGrp="1"/>
          </p:cNvSpPr>
          <p:nvPr>
            <p:ph idx="1"/>
          </p:nvPr>
        </p:nvSpPr>
        <p:spPr>
          <a:xfrm>
            <a:off x="565608" y="1225550"/>
            <a:ext cx="8691514" cy="5373212"/>
          </a:xfrm>
        </p:spPr>
        <p:txBody>
          <a:bodyPr rtlCol="0">
            <a:noAutofit/>
          </a:bodyPr>
          <a:lstStyle/>
          <a:p>
            <a:pPr marL="0" indent="0">
              <a:buNone/>
            </a:pPr>
            <a:r>
              <a:rPr lang="en-GB" sz="2400" dirty="0"/>
              <a:t>One other important tool in improving tax collection is improving transparency of tax administration. We are leveraging on technology to deliver on our mandate (ITAS, </a:t>
            </a:r>
            <a:r>
              <a:rPr lang="en-GB" sz="2400" dirty="0" err="1"/>
              <a:t>etc</a:t>
            </a:r>
            <a:r>
              <a:rPr lang="en-GB" sz="2400" dirty="0" smtClean="0"/>
              <a:t>). The direct interface with the tax paying populace is minimised. ( Filing and payments are now possible online). </a:t>
            </a:r>
            <a:endParaRPr lang="en-GB" sz="2400" dirty="0"/>
          </a:p>
        </p:txBody>
      </p:sp>
    </p:spTree>
    <p:extLst>
      <p:ext uri="{BB962C8B-B14F-4D97-AF65-F5344CB8AC3E}">
        <p14:creationId xmlns:p14="http://schemas.microsoft.com/office/powerpoint/2010/main" val="3096689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46755" y="103188"/>
            <a:ext cx="8575020" cy="1122362"/>
          </a:xfrm>
        </p:spPr>
        <p:txBody>
          <a:bodyPr/>
          <a:lstStyle/>
          <a:p>
            <a:pPr eaLnBrk="1" hangingPunct="1"/>
            <a:r>
              <a:rPr lang="en-US" dirty="0"/>
              <a:t>4.	Strengthen Compliance</a:t>
            </a:r>
            <a:endParaRPr lang="en-GB" altLang="en-US" dirty="0" smtClean="0"/>
          </a:p>
        </p:txBody>
      </p:sp>
      <p:sp>
        <p:nvSpPr>
          <p:cNvPr id="3" name="Content Placeholder 2"/>
          <p:cNvSpPr>
            <a:spLocks noGrp="1"/>
          </p:cNvSpPr>
          <p:nvPr>
            <p:ph idx="1"/>
          </p:nvPr>
        </p:nvSpPr>
        <p:spPr>
          <a:xfrm>
            <a:off x="546756" y="1084082"/>
            <a:ext cx="8861196" cy="5514680"/>
          </a:xfrm>
        </p:spPr>
        <p:txBody>
          <a:bodyPr rtlCol="0">
            <a:normAutofit fontScale="92500" lnSpcReduction="20000"/>
          </a:bodyPr>
          <a:lstStyle/>
          <a:p>
            <a:pPr marL="0" lvl="0" indent="0">
              <a:buNone/>
            </a:pPr>
            <a:r>
              <a:rPr lang="en-GB" sz="2000" dirty="0"/>
              <a:t>Various initiatives are being implemented to strengthen compliance. These include</a:t>
            </a:r>
            <a:r>
              <a:rPr lang="en-GB" sz="2000" dirty="0" smtClean="0"/>
              <a:t>:</a:t>
            </a:r>
            <a:endParaRPr lang="en-GB" sz="2000" dirty="0"/>
          </a:p>
          <a:p>
            <a:pPr lvl="0"/>
            <a:r>
              <a:rPr lang="en-GB" sz="2000" b="1" dirty="0"/>
              <a:t>Strict implementation of tax laws</a:t>
            </a:r>
            <a:r>
              <a:rPr lang="en-GB" sz="2000" dirty="0"/>
              <a:t> </a:t>
            </a:r>
            <a:r>
              <a:rPr lang="en-GB" sz="2000" dirty="0" smtClean="0"/>
              <a:t>by carrying </a:t>
            </a:r>
            <a:r>
              <a:rPr lang="en-GB" sz="2000" dirty="0"/>
              <a:t>out a review of tax laws to ensure that all </a:t>
            </a:r>
            <a:r>
              <a:rPr lang="en-GB" sz="2000" dirty="0" smtClean="0"/>
              <a:t>provisions </a:t>
            </a:r>
            <a:r>
              <a:rPr lang="en-GB" sz="2000" dirty="0"/>
              <a:t>of the tax laws are fully </a:t>
            </a:r>
            <a:r>
              <a:rPr lang="en-GB" sz="2000" dirty="0" smtClean="0"/>
              <a:t>understood</a:t>
            </a:r>
          </a:p>
          <a:p>
            <a:pPr lvl="0"/>
            <a:r>
              <a:rPr lang="en-GB" sz="2000" b="1" dirty="0" smtClean="0"/>
              <a:t>Implement the salient provisions of tax laws</a:t>
            </a:r>
            <a:r>
              <a:rPr lang="en-GB" sz="2000" dirty="0" smtClean="0"/>
              <a:t> </a:t>
            </a:r>
            <a:r>
              <a:rPr lang="en-GB" sz="2000" dirty="0" smtClean="0"/>
              <a:t>the </a:t>
            </a:r>
            <a:r>
              <a:rPr lang="en-GB" sz="2000" dirty="0" smtClean="0"/>
              <a:t>section on interim dividends </a:t>
            </a:r>
            <a:r>
              <a:rPr lang="en-GB" sz="2000" dirty="0"/>
              <a:t>recently implemented the provisions of the Companies Income Tax Act on payment of taxes on distribution of interim </a:t>
            </a:r>
            <a:r>
              <a:rPr lang="en-GB" sz="2000" dirty="0" smtClean="0"/>
              <a:t>dividends. The </a:t>
            </a:r>
            <a:r>
              <a:rPr lang="en-GB" sz="2000" dirty="0"/>
              <a:t>implementation of this provision has led to assessments and payments in excess of </a:t>
            </a:r>
            <a:r>
              <a:rPr lang="en-GB" sz="2000" strike="dblStrike" dirty="0" smtClean="0"/>
              <a:t>N</a:t>
            </a:r>
            <a:r>
              <a:rPr lang="en-GB" sz="2000" dirty="0" smtClean="0"/>
              <a:t>100bn </a:t>
            </a:r>
            <a:r>
              <a:rPr lang="en-GB" sz="2000" dirty="0"/>
              <a:t>in just one month. Other laws such as the Stamp Duties Act and the Capital Gains Tax Act are being reviewed to identify similar provisions that are not being </a:t>
            </a:r>
            <a:r>
              <a:rPr lang="en-GB" sz="2000" dirty="0" smtClean="0"/>
              <a:t>implemented.</a:t>
            </a:r>
            <a:endParaRPr lang="en-GB" sz="2000" dirty="0"/>
          </a:p>
          <a:p>
            <a:pPr lvl="0"/>
            <a:r>
              <a:rPr lang="en-GB" sz="2000" b="1" dirty="0"/>
              <a:t>Strict implementation of tax regulations</a:t>
            </a:r>
            <a:r>
              <a:rPr lang="en-GB" sz="2000" dirty="0"/>
              <a:t> – </a:t>
            </a:r>
            <a:r>
              <a:rPr lang="en-GB" sz="2000" dirty="0" smtClean="0"/>
              <a:t>FIRS is focusing on the implementation of </a:t>
            </a:r>
            <a:r>
              <a:rPr lang="en-GB" sz="2000" dirty="0"/>
              <a:t>regulations on Self-Assessment, Transfer Pricing and other key tax regulations that will positively impact revenue collection and decrease the incidence of tax avoidance and evasion</a:t>
            </a:r>
            <a:r>
              <a:rPr lang="en-GB" sz="2000" dirty="0" smtClean="0"/>
              <a:t>.</a:t>
            </a:r>
            <a:endParaRPr lang="en-GB" sz="2000" dirty="0"/>
          </a:p>
          <a:p>
            <a:pPr lvl="0"/>
            <a:r>
              <a:rPr lang="en-GB" sz="2000" b="1" dirty="0"/>
              <a:t>Collaboration with other stakeholders</a:t>
            </a:r>
            <a:r>
              <a:rPr lang="en-GB" sz="2000" dirty="0"/>
              <a:t> – FIRS is improving collaboration with tax consultants, audit firms and organizations such as Chartered Institute of Taxation of Nigeria (CITN), Manufacturers Association of Nigeria (MAN), Nigeria Employers Consultative Association (NECA) and others to reach out to taxpayers so they understand the nexus between themselves and the tax authorities. </a:t>
            </a:r>
          </a:p>
        </p:txBody>
      </p:sp>
    </p:spTree>
    <p:extLst>
      <p:ext uri="{BB962C8B-B14F-4D97-AF65-F5344CB8AC3E}">
        <p14:creationId xmlns:p14="http://schemas.microsoft.com/office/powerpoint/2010/main" val="1951006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37328" y="103188"/>
            <a:ext cx="8584447" cy="1122362"/>
          </a:xfrm>
        </p:spPr>
        <p:txBody>
          <a:bodyPr/>
          <a:lstStyle/>
          <a:p>
            <a:pPr eaLnBrk="1" hangingPunct="1"/>
            <a:r>
              <a:rPr lang="en-US" dirty="0" smtClean="0"/>
              <a:t>5. Improve </a:t>
            </a:r>
            <a:r>
              <a:rPr lang="en-US" dirty="0"/>
              <a:t>tax debt recovery</a:t>
            </a:r>
            <a:endParaRPr lang="en-GB" altLang="en-US" dirty="0" smtClean="0"/>
          </a:p>
        </p:txBody>
      </p:sp>
      <p:sp>
        <p:nvSpPr>
          <p:cNvPr id="3" name="Content Placeholder 2"/>
          <p:cNvSpPr>
            <a:spLocks noGrp="1"/>
          </p:cNvSpPr>
          <p:nvPr>
            <p:ph idx="1"/>
          </p:nvPr>
        </p:nvSpPr>
        <p:spPr>
          <a:xfrm>
            <a:off x="537328" y="1084082"/>
            <a:ext cx="8870623" cy="5514680"/>
          </a:xfrm>
        </p:spPr>
        <p:txBody>
          <a:bodyPr rtlCol="0">
            <a:noAutofit/>
          </a:bodyPr>
          <a:lstStyle/>
          <a:p>
            <a:pPr marL="0" lvl="0" indent="0">
              <a:buNone/>
            </a:pPr>
            <a:r>
              <a:rPr lang="en-GB" sz="2000" dirty="0" smtClean="0"/>
              <a:t>This </a:t>
            </a:r>
            <a:r>
              <a:rPr lang="en-GB" sz="2000" dirty="0"/>
              <a:t>is focused on reducing and ultimately eliminating tax debts owed by corporate entities, individuals and MDAs</a:t>
            </a:r>
            <a:r>
              <a:rPr lang="en-GB" sz="2000" dirty="0" smtClean="0"/>
              <a:t>.</a:t>
            </a:r>
            <a:r>
              <a:rPr lang="en-GB" sz="2000" dirty="0"/>
              <a:t> </a:t>
            </a:r>
          </a:p>
          <a:p>
            <a:pPr lvl="0"/>
            <a:r>
              <a:rPr lang="en-GB" sz="2000" b="1" dirty="0"/>
              <a:t>Enhanced Audit/Investigation</a:t>
            </a:r>
            <a:r>
              <a:rPr lang="en-GB" sz="2000" dirty="0"/>
              <a:t>– The Special Audit and Investigation function has been reorganized and now reports directly to the Executive Chairman. </a:t>
            </a:r>
            <a:endParaRPr lang="en-GB" sz="2000" dirty="0" smtClean="0"/>
          </a:p>
          <a:p>
            <a:pPr lvl="0"/>
            <a:r>
              <a:rPr lang="en-GB" sz="2000" dirty="0" smtClean="0"/>
              <a:t>Improve on the turn-around </a:t>
            </a:r>
            <a:r>
              <a:rPr lang="en-GB" sz="2000" dirty="0"/>
              <a:t>time, efficiency and tax yield from tax audits and investigations. The audit teams will deploy risk based auditing, case selection and other tools in identifying defaulters and recovering unpaid taxes.</a:t>
            </a:r>
            <a:endParaRPr lang="en-GB" sz="2000" dirty="0" smtClean="0"/>
          </a:p>
          <a:p>
            <a:pPr lvl="0"/>
            <a:r>
              <a:rPr lang="en-GB" sz="2000" dirty="0" smtClean="0"/>
              <a:t>Commenced </a:t>
            </a:r>
            <a:r>
              <a:rPr lang="en-GB" sz="2000" dirty="0"/>
              <a:t>nationwide withholding tax (WHT) and VAT audits to ensure that all taxes owed are paid. </a:t>
            </a:r>
          </a:p>
          <a:p>
            <a:pPr lvl="0"/>
            <a:r>
              <a:rPr lang="en-GB" sz="2000" b="1" dirty="0"/>
              <a:t>Strengthen Enforcement</a:t>
            </a:r>
            <a:r>
              <a:rPr lang="en-GB" sz="2000" dirty="0"/>
              <a:t> – As a last resort, FIRS will deploy its powers under the tax laws to sanction and punish recalcitrant defaulters. These powers include powers </a:t>
            </a:r>
            <a:r>
              <a:rPr lang="en-GB" sz="2000" dirty="0" smtClean="0"/>
              <a:t>to </a:t>
            </a:r>
            <a:r>
              <a:rPr lang="en-GB" sz="2000" dirty="0" err="1"/>
              <a:t>distraint</a:t>
            </a:r>
            <a:r>
              <a:rPr lang="en-GB" sz="2000" dirty="0"/>
              <a:t>, substitution and ultimately prosecution.</a:t>
            </a:r>
          </a:p>
        </p:txBody>
      </p:sp>
    </p:spTree>
    <p:extLst>
      <p:ext uri="{BB962C8B-B14F-4D97-AF65-F5344CB8AC3E}">
        <p14:creationId xmlns:p14="http://schemas.microsoft.com/office/powerpoint/2010/main" val="421380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7328" y="6350"/>
            <a:ext cx="8736847" cy="1320800"/>
          </a:xfrm>
        </p:spPr>
        <p:txBody>
          <a:bodyPr/>
          <a:lstStyle/>
          <a:p>
            <a:pPr eaLnBrk="1" hangingPunct="1"/>
            <a:r>
              <a:rPr lang="en-US" altLang="en-US" dirty="0" smtClean="0"/>
              <a:t>Conclusion</a:t>
            </a:r>
            <a:br>
              <a:rPr lang="en-US" altLang="en-US" dirty="0" smtClean="0"/>
            </a:br>
            <a:endParaRPr lang="en-GB" altLang="en-US" dirty="0" smtClean="0"/>
          </a:p>
        </p:txBody>
      </p:sp>
      <p:sp>
        <p:nvSpPr>
          <p:cNvPr id="3" name="Content Placeholder 2"/>
          <p:cNvSpPr>
            <a:spLocks noGrp="1"/>
          </p:cNvSpPr>
          <p:nvPr>
            <p:ph idx="1"/>
          </p:nvPr>
        </p:nvSpPr>
        <p:spPr>
          <a:xfrm>
            <a:off x="537328" y="895546"/>
            <a:ext cx="9200397" cy="5962454"/>
          </a:xfrm>
        </p:spPr>
        <p:txBody>
          <a:bodyPr rtlCol="0">
            <a:normAutofit fontScale="47500" lnSpcReduction="20000"/>
          </a:bodyPr>
          <a:lstStyle/>
          <a:p>
            <a:pPr eaLnBrk="1" fontAlgn="auto" hangingPunct="1">
              <a:spcAft>
                <a:spcPts val="0"/>
              </a:spcAft>
              <a:buFont typeface="Wingdings" panose="05000000000000000000" pitchFamily="2" charset="2"/>
              <a:buChar char="Ø"/>
              <a:defRPr/>
            </a:pPr>
            <a:r>
              <a:rPr lang="en-GB" sz="5100" dirty="0" smtClean="0">
                <a:solidFill>
                  <a:schemeClr val="tx1">
                    <a:lumMod val="75000"/>
                    <a:lumOff val="25000"/>
                  </a:schemeClr>
                </a:solidFill>
              </a:rPr>
              <a:t>Expectations are more than ever on FIRS and IRSs to provide the government needed revenue to finance her budget and meet the promises made to the electorates.</a:t>
            </a:r>
          </a:p>
          <a:p>
            <a:pPr eaLnBrk="1" fontAlgn="auto" hangingPunct="1">
              <a:spcAft>
                <a:spcPts val="0"/>
              </a:spcAft>
              <a:buFont typeface="Wingdings" panose="05000000000000000000" pitchFamily="2" charset="2"/>
              <a:buChar char="Ø"/>
              <a:defRPr/>
            </a:pPr>
            <a:r>
              <a:rPr lang="en-GB" sz="5100" dirty="0" smtClean="0">
                <a:solidFill>
                  <a:schemeClr val="tx1">
                    <a:lumMod val="75000"/>
                    <a:lumOff val="25000"/>
                  </a:schemeClr>
                </a:solidFill>
              </a:rPr>
              <a:t>The itemised strategies which include expanding tax net, making paying taxes easier, making it more difficult to evade taxes and making evasion/avoidance unfashionable by instruments of enforcement will enhance revenue collection</a:t>
            </a:r>
          </a:p>
          <a:p>
            <a:pPr eaLnBrk="1" fontAlgn="auto" hangingPunct="1">
              <a:spcAft>
                <a:spcPts val="0"/>
              </a:spcAft>
              <a:buFont typeface="Wingdings" panose="05000000000000000000" pitchFamily="2" charset="2"/>
              <a:buChar char="Ø"/>
              <a:defRPr/>
            </a:pPr>
            <a:r>
              <a:rPr lang="en-GB" sz="5100" dirty="0" smtClean="0">
                <a:solidFill>
                  <a:schemeClr val="tx1">
                    <a:lumMod val="75000"/>
                    <a:lumOff val="25000"/>
                  </a:schemeClr>
                </a:solidFill>
              </a:rPr>
              <a:t>The task before  FIRS as </a:t>
            </a:r>
            <a:r>
              <a:rPr lang="en-GB" sz="5100" smtClean="0">
                <a:solidFill>
                  <a:schemeClr val="tx1">
                    <a:lumMod val="75000"/>
                    <a:lumOff val="25000"/>
                  </a:schemeClr>
                </a:solidFill>
              </a:rPr>
              <a:t>well as IRSs </a:t>
            </a:r>
            <a:r>
              <a:rPr lang="en-GB" sz="5100" dirty="0">
                <a:solidFill>
                  <a:schemeClr val="tx1">
                    <a:lumMod val="75000"/>
                    <a:lumOff val="25000"/>
                  </a:schemeClr>
                </a:solidFill>
              </a:rPr>
              <a:t>is to put in place sustainable mechanisms that will insulate tax collection from the vagaries of oil price </a:t>
            </a:r>
            <a:r>
              <a:rPr lang="en-GB" sz="5100" dirty="0" smtClean="0">
                <a:solidFill>
                  <a:schemeClr val="tx1">
                    <a:lumMod val="75000"/>
                    <a:lumOff val="25000"/>
                  </a:schemeClr>
                </a:solidFill>
              </a:rPr>
              <a:t>fluctuations.</a:t>
            </a:r>
          </a:p>
          <a:p>
            <a:pPr eaLnBrk="1" fontAlgn="auto" hangingPunct="1">
              <a:spcAft>
                <a:spcPts val="0"/>
              </a:spcAft>
              <a:buFont typeface="Wingdings" panose="05000000000000000000" pitchFamily="2" charset="2"/>
              <a:buChar char="Ø"/>
              <a:defRPr/>
            </a:pPr>
            <a:r>
              <a:rPr lang="en-GB" sz="5100" dirty="0" smtClean="0">
                <a:solidFill>
                  <a:schemeClr val="tx1">
                    <a:lumMod val="75000"/>
                    <a:lumOff val="25000"/>
                  </a:schemeClr>
                </a:solidFill>
              </a:rPr>
              <a:t>Our </a:t>
            </a:r>
            <a:r>
              <a:rPr lang="en-GB" sz="5100" dirty="0">
                <a:solidFill>
                  <a:schemeClr val="tx1">
                    <a:lumMod val="75000"/>
                    <a:lumOff val="25000"/>
                  </a:schemeClr>
                </a:solidFill>
              </a:rPr>
              <a:t>ultimate aim is to ensure that non-oil revenue becomes the major source of revenue for Government, while oil revenue serves as a </a:t>
            </a:r>
            <a:r>
              <a:rPr lang="en-GB" sz="5100" dirty="0" smtClean="0">
                <a:solidFill>
                  <a:schemeClr val="tx1">
                    <a:lumMod val="75000"/>
                    <a:lumOff val="25000"/>
                  </a:schemeClr>
                </a:solidFill>
              </a:rPr>
              <a:t>back-up</a:t>
            </a:r>
          </a:p>
          <a:p>
            <a:pPr eaLnBrk="1" fontAlgn="auto" hangingPunct="1">
              <a:spcAft>
                <a:spcPts val="0"/>
              </a:spcAft>
              <a:buFont typeface="Wingdings" panose="05000000000000000000" pitchFamily="2" charset="2"/>
              <a:buChar char="Ø"/>
              <a:defRPr/>
            </a:pPr>
            <a:r>
              <a:rPr lang="en-GB" sz="5100" dirty="0" smtClean="0">
                <a:solidFill>
                  <a:schemeClr val="tx1">
                    <a:lumMod val="75000"/>
                    <a:lumOff val="25000"/>
                  </a:schemeClr>
                </a:solidFill>
              </a:rPr>
              <a:t>FIRS </a:t>
            </a:r>
            <a:r>
              <a:rPr lang="en-GB" sz="5100" dirty="0">
                <a:solidFill>
                  <a:schemeClr val="tx1">
                    <a:lumMod val="75000"/>
                    <a:lumOff val="25000"/>
                  </a:schemeClr>
                </a:solidFill>
              </a:rPr>
              <a:t>will also continue to </a:t>
            </a:r>
            <a:r>
              <a:rPr lang="en-GB" sz="5100" dirty="0" smtClean="0">
                <a:solidFill>
                  <a:schemeClr val="tx1">
                    <a:lumMod val="75000"/>
                    <a:lumOff val="25000"/>
                  </a:schemeClr>
                </a:solidFill>
              </a:rPr>
              <a:t>seek for </a:t>
            </a:r>
            <a:r>
              <a:rPr lang="en-GB" sz="5100" dirty="0">
                <a:solidFill>
                  <a:schemeClr val="tx1">
                    <a:lumMod val="75000"/>
                    <a:lumOff val="25000"/>
                  </a:schemeClr>
                </a:solidFill>
              </a:rPr>
              <a:t>collaboration and cooperation of all stakeholders to ensure that everyone discharges </a:t>
            </a:r>
            <a:r>
              <a:rPr lang="en-GB" sz="5100" dirty="0" smtClean="0">
                <a:solidFill>
                  <a:schemeClr val="tx1">
                    <a:lumMod val="75000"/>
                    <a:lumOff val="25000"/>
                  </a:schemeClr>
                </a:solidFill>
              </a:rPr>
              <a:t>his </a:t>
            </a:r>
            <a:r>
              <a:rPr lang="en-GB" sz="5100" dirty="0">
                <a:solidFill>
                  <a:schemeClr val="tx1">
                    <a:lumMod val="75000"/>
                    <a:lumOff val="25000"/>
                  </a:schemeClr>
                </a:solidFill>
              </a:rPr>
              <a:t>obligation towards improving tax collection and bringing sustainable change to Nigeria through effective and efficient tax system. </a:t>
            </a: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fld id="{E2019C3F-BF11-4BFE-8743-F2CCAAD3C0B8}" type="slidenum">
              <a:rPr lang="en-US" altLang="en-US">
                <a:solidFill>
                  <a:srgbClr val="90C226"/>
                </a:solidFill>
              </a:rPr>
              <a:pPr/>
              <a:t>13</a:t>
            </a:fld>
            <a:endParaRPr lang="en-US" altLang="en-US">
              <a:solidFill>
                <a:srgbClr val="90C226"/>
              </a:solidFill>
            </a:endParaRPr>
          </a:p>
        </p:txBody>
      </p:sp>
    </p:spTree>
    <p:extLst>
      <p:ext uri="{BB962C8B-B14F-4D97-AF65-F5344CB8AC3E}">
        <p14:creationId xmlns:p14="http://schemas.microsoft.com/office/powerpoint/2010/main" val="2221940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a:xfrm>
            <a:off x="1847850" y="4989513"/>
            <a:ext cx="8229600" cy="1143000"/>
          </a:xfrm>
        </p:spPr>
        <p:txBody>
          <a:bodyPr/>
          <a:lstStyle/>
          <a:p>
            <a:pPr algn="ctr" eaLnBrk="1" hangingPunct="1"/>
            <a:r>
              <a:rPr lang="en-GB" altLang="en-US" smtClean="0"/>
              <a:t>THANK YOU</a:t>
            </a:r>
          </a:p>
        </p:txBody>
      </p:sp>
      <p:pic>
        <p:nvPicPr>
          <p:cNvPr id="1026" name="Picture 2" descr="C:\Users\FIRS USER\Pictures\Presentation Images\Clap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442" y="284286"/>
            <a:ext cx="6131293" cy="43358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772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a:xfrm>
            <a:off x="1771650" y="96838"/>
            <a:ext cx="6934200" cy="742950"/>
          </a:xfrm>
        </p:spPr>
        <p:txBody>
          <a:bodyPr rtlCol="0">
            <a:normAutofit fontScale="90000"/>
          </a:bodyPr>
          <a:lstStyle/>
          <a:p>
            <a:pPr eaLnBrk="1" fontAlgn="auto" hangingPunct="1">
              <a:spcAft>
                <a:spcPts val="0"/>
              </a:spcAft>
              <a:defRPr/>
            </a:pPr>
            <a:r>
              <a:rPr lang="en-US" sz="3100" b="1" dirty="0"/>
              <a:t/>
            </a:r>
            <a:br>
              <a:rPr lang="en-US" sz="3100" b="1" dirty="0"/>
            </a:br>
            <a:r>
              <a:rPr lang="en-US" b="1" dirty="0" smtClean="0"/>
              <a:t>Presentation </a:t>
            </a:r>
            <a:r>
              <a:rPr lang="en-US" b="1" dirty="0"/>
              <a:t>Outline</a:t>
            </a:r>
            <a:br>
              <a:rPr lang="en-US" b="1" dirty="0"/>
            </a:br>
            <a:r>
              <a:rPr lang="en-US" sz="4000" dirty="0"/>
              <a:t> </a:t>
            </a:r>
          </a:p>
        </p:txBody>
      </p:sp>
      <p:pic>
        <p:nvPicPr>
          <p:cNvPr id="614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498600"/>
            <a:ext cx="3190875"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2"/>
          <p:cNvSpPr>
            <a:spLocks noGrp="1"/>
          </p:cNvSpPr>
          <p:nvPr>
            <p:ph idx="1"/>
          </p:nvPr>
        </p:nvSpPr>
        <p:spPr>
          <a:xfrm>
            <a:off x="509048" y="1300900"/>
            <a:ext cx="6777578" cy="5045926"/>
          </a:xfrm>
        </p:spPr>
        <p:txBody>
          <a:bodyPr rtlCol="0">
            <a:noAutofit/>
          </a:bodyPr>
          <a:lstStyle/>
          <a:p>
            <a:pPr eaLnBrk="1" fontAlgn="auto" hangingPunct="1">
              <a:spcAft>
                <a:spcPts val="0"/>
              </a:spcAft>
              <a:buFont typeface="Wingdings 3" charset="2"/>
              <a:buChar char=""/>
              <a:defRPr/>
            </a:pPr>
            <a:r>
              <a:rPr lang="en-GB" sz="2200" dirty="0" smtClean="0">
                <a:solidFill>
                  <a:schemeClr val="tx1">
                    <a:lumMod val="75000"/>
                    <a:lumOff val="25000"/>
                  </a:schemeClr>
                </a:solidFill>
              </a:rPr>
              <a:t>Background </a:t>
            </a:r>
          </a:p>
          <a:p>
            <a:pPr eaLnBrk="1" fontAlgn="auto" hangingPunct="1">
              <a:spcAft>
                <a:spcPts val="0"/>
              </a:spcAft>
              <a:buFont typeface="Wingdings 3" charset="2"/>
              <a:buChar char=""/>
              <a:defRPr/>
            </a:pPr>
            <a:r>
              <a:rPr lang="en-GB" sz="2200" dirty="0" smtClean="0">
                <a:solidFill>
                  <a:schemeClr val="tx1">
                    <a:lumMod val="75000"/>
                    <a:lumOff val="25000"/>
                  </a:schemeClr>
                </a:solidFill>
              </a:rPr>
              <a:t>Improving Non-oil Revenue</a:t>
            </a:r>
            <a:br>
              <a:rPr lang="en-GB" sz="2200" dirty="0" smtClean="0">
                <a:solidFill>
                  <a:schemeClr val="tx1">
                    <a:lumMod val="75000"/>
                    <a:lumOff val="25000"/>
                  </a:schemeClr>
                </a:solidFill>
              </a:rPr>
            </a:br>
            <a:r>
              <a:rPr lang="en-GB" sz="2200" dirty="0" smtClean="0">
                <a:solidFill>
                  <a:schemeClr val="tx1">
                    <a:lumMod val="75000"/>
                    <a:lumOff val="25000"/>
                  </a:schemeClr>
                </a:solidFill>
              </a:rPr>
              <a:t>How The </a:t>
            </a:r>
            <a:r>
              <a:rPr lang="en-GB" sz="2200" dirty="0" smtClean="0">
                <a:solidFill>
                  <a:schemeClr val="tx1">
                    <a:lumMod val="75000"/>
                    <a:lumOff val="25000"/>
                  </a:schemeClr>
                </a:solidFill>
              </a:rPr>
              <a:t>FIRS </a:t>
            </a:r>
            <a:r>
              <a:rPr lang="en-GB" sz="2200" dirty="0" smtClean="0">
                <a:solidFill>
                  <a:schemeClr val="tx1">
                    <a:lumMod val="75000"/>
                    <a:lumOff val="25000"/>
                  </a:schemeClr>
                </a:solidFill>
              </a:rPr>
              <a:t>Is Increasing Non-oil Revenue To Sustainably Grow Nigeria’s Economy</a:t>
            </a:r>
            <a:endParaRPr lang="en-US" altLang="en-US" sz="2200" dirty="0" smtClean="0"/>
          </a:p>
          <a:p>
            <a:pPr lvl="1" eaLnBrk="1" fontAlgn="auto" hangingPunct="1">
              <a:spcAft>
                <a:spcPts val="0"/>
              </a:spcAft>
              <a:buFont typeface="Wingdings 3" charset="2"/>
              <a:buChar char=""/>
              <a:defRPr/>
            </a:pPr>
            <a:r>
              <a:rPr lang="en-GB" altLang="en-US" sz="2000" dirty="0" smtClean="0"/>
              <a:t>1. Strengthening collaboration between FIRS; States Board of Inland Revenue and other stakeholders</a:t>
            </a:r>
          </a:p>
          <a:p>
            <a:pPr lvl="1" eaLnBrk="1" fontAlgn="auto" hangingPunct="1">
              <a:spcAft>
                <a:spcPts val="0"/>
              </a:spcAft>
              <a:buFont typeface="Wingdings 3" charset="2"/>
              <a:buChar char=""/>
              <a:defRPr/>
            </a:pPr>
            <a:r>
              <a:rPr lang="en-GB" altLang="en-US" sz="2000" dirty="0" smtClean="0"/>
              <a:t>2. Widening the tax net</a:t>
            </a:r>
          </a:p>
          <a:p>
            <a:pPr lvl="1" eaLnBrk="1" fontAlgn="auto" hangingPunct="1">
              <a:spcAft>
                <a:spcPts val="0"/>
              </a:spcAft>
              <a:buFont typeface="Wingdings 3" charset="2"/>
              <a:buChar char=""/>
              <a:defRPr/>
            </a:pPr>
            <a:r>
              <a:rPr lang="en-GB" sz="2000" dirty="0" smtClean="0"/>
              <a:t>3. </a:t>
            </a:r>
            <a:r>
              <a:rPr lang="en-GB" sz="2000" dirty="0" smtClean="0"/>
              <a:t>Improving </a:t>
            </a:r>
            <a:r>
              <a:rPr lang="en-GB" sz="2000" dirty="0" smtClean="0"/>
              <a:t>transparency in tax administration</a:t>
            </a:r>
          </a:p>
          <a:p>
            <a:pPr lvl="1" eaLnBrk="1" fontAlgn="auto" hangingPunct="1">
              <a:spcAft>
                <a:spcPts val="0"/>
              </a:spcAft>
              <a:buFont typeface="Wingdings 3" charset="2"/>
              <a:buChar char=""/>
              <a:defRPr/>
            </a:pPr>
            <a:r>
              <a:rPr lang="en-US" sz="2000" dirty="0" smtClean="0"/>
              <a:t>4. </a:t>
            </a:r>
            <a:r>
              <a:rPr lang="en-US" sz="2000" dirty="0" smtClean="0"/>
              <a:t>Strengthening </a:t>
            </a:r>
            <a:r>
              <a:rPr lang="en-US" sz="2000" dirty="0" smtClean="0"/>
              <a:t>Compliance</a:t>
            </a:r>
          </a:p>
          <a:p>
            <a:pPr lvl="1" eaLnBrk="1" fontAlgn="auto" hangingPunct="1">
              <a:spcAft>
                <a:spcPts val="0"/>
              </a:spcAft>
              <a:buFont typeface="Wingdings 3" charset="2"/>
              <a:buChar char=""/>
              <a:defRPr/>
            </a:pPr>
            <a:r>
              <a:rPr lang="en-US" sz="2000" dirty="0" smtClean="0"/>
              <a:t>5.  </a:t>
            </a:r>
            <a:r>
              <a:rPr lang="en-US" sz="2000" dirty="0" smtClean="0"/>
              <a:t>Improving tax </a:t>
            </a:r>
            <a:r>
              <a:rPr lang="en-US" sz="2000" dirty="0" smtClean="0"/>
              <a:t>debt recovery</a:t>
            </a:r>
            <a:endParaRPr lang="en-GB" sz="2000" dirty="0" smtClean="0">
              <a:solidFill>
                <a:srgbClr val="FFFF00"/>
              </a:solidFill>
            </a:endParaRPr>
          </a:p>
          <a:p>
            <a:pPr eaLnBrk="1" fontAlgn="auto" hangingPunct="1">
              <a:spcAft>
                <a:spcPts val="0"/>
              </a:spcAft>
              <a:buFont typeface="Wingdings 3" charset="2"/>
              <a:buChar char=""/>
              <a:defRPr/>
            </a:pPr>
            <a:r>
              <a:rPr lang="en-GB" sz="2200" dirty="0" smtClean="0">
                <a:solidFill>
                  <a:schemeClr val="tx1"/>
                </a:solidFill>
              </a:rPr>
              <a:t>Conclusions</a:t>
            </a:r>
          </a:p>
          <a:p>
            <a:pPr marL="0" indent="0" eaLnBrk="1" fontAlgn="auto" hangingPunct="1">
              <a:spcAft>
                <a:spcPts val="0"/>
              </a:spcAft>
              <a:buFont typeface="Wingdings 3" charset="2"/>
              <a:buNone/>
              <a:defRPr/>
            </a:pPr>
            <a:endParaRPr lang="en-US" sz="2200" dirty="0" smtClean="0">
              <a:solidFill>
                <a:schemeClr val="tx1">
                  <a:lumMod val="75000"/>
                  <a:lumOff val="25000"/>
                </a:schemeClr>
              </a:solidFill>
            </a:endParaRPr>
          </a:p>
          <a:p>
            <a:pPr eaLnBrk="1" fontAlgn="auto" hangingPunct="1">
              <a:spcAft>
                <a:spcPts val="0"/>
              </a:spcAft>
              <a:buFont typeface="Wingdings 3" charset="2"/>
              <a:buChar char=""/>
              <a:defRPr/>
            </a:pPr>
            <a:endParaRPr lang="en-US" sz="2200" dirty="0">
              <a:solidFill>
                <a:schemeClr val="tx1">
                  <a:lumMod val="75000"/>
                  <a:lumOff val="25000"/>
                </a:schemeClr>
              </a:solidFill>
            </a:endParaRPr>
          </a:p>
        </p:txBody>
      </p:sp>
      <p:pic>
        <p:nvPicPr>
          <p:cNvPr id="614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524000"/>
            <a:ext cx="3190875"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9546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78731" y="0"/>
            <a:ext cx="8484320" cy="1234911"/>
          </a:xfrm>
        </p:spPr>
        <p:txBody>
          <a:bodyPr>
            <a:noAutofit/>
          </a:bodyPr>
          <a:lstStyle/>
          <a:p>
            <a:pPr eaLnBrk="1" hangingPunct="1"/>
            <a:r>
              <a:rPr lang="en-GB" altLang="en-US" sz="2800" dirty="0"/>
              <a:t>Improving Non-oil Revenue</a:t>
            </a:r>
            <a:br>
              <a:rPr lang="en-GB" altLang="en-US" sz="2800" dirty="0"/>
            </a:br>
            <a:r>
              <a:rPr lang="en-GB" altLang="en-US" sz="2800" dirty="0"/>
              <a:t>How the FIRS is increasing non-oil revenue to sustainably grow Nigeria’s economy </a:t>
            </a:r>
          </a:p>
        </p:txBody>
      </p:sp>
      <p:sp>
        <p:nvSpPr>
          <p:cNvPr id="3" name="Content Placeholder 2"/>
          <p:cNvSpPr>
            <a:spLocks noGrp="1"/>
          </p:cNvSpPr>
          <p:nvPr>
            <p:ph idx="1"/>
          </p:nvPr>
        </p:nvSpPr>
        <p:spPr>
          <a:xfrm>
            <a:off x="678731" y="1508289"/>
            <a:ext cx="8595444" cy="5256049"/>
          </a:xfrm>
        </p:spPr>
        <p:txBody>
          <a:bodyPr rtlCol="0">
            <a:normAutofit/>
          </a:bodyPr>
          <a:lstStyle/>
          <a:p>
            <a:pPr>
              <a:buFont typeface="Wingdings" panose="05000000000000000000" pitchFamily="2" charset="2"/>
              <a:buChar char="Ø"/>
            </a:pPr>
            <a:r>
              <a:rPr lang="en-GB" dirty="0"/>
              <a:t>Over the years, oil revenue (Petroleum Profits Tax) has been a major contributor to tax collection by the Federal Inland Revenue Service (FIRS</a:t>
            </a:r>
            <a:r>
              <a:rPr lang="en-GB" dirty="0" smtClean="0"/>
              <a:t>).</a:t>
            </a:r>
          </a:p>
          <a:p>
            <a:pPr>
              <a:buFont typeface="Wingdings" panose="05000000000000000000" pitchFamily="2" charset="2"/>
              <a:buChar char="Ø"/>
            </a:pPr>
            <a:r>
              <a:rPr lang="en-GB" dirty="0" smtClean="0"/>
              <a:t>Given </a:t>
            </a:r>
            <a:r>
              <a:rPr lang="en-GB" dirty="0"/>
              <a:t>the unstable nature of oil revenues globally, FIRS has in the last decade noted the need to diversify sources of tax collection in favour of non-oil </a:t>
            </a:r>
            <a:r>
              <a:rPr lang="en-GB" dirty="0" smtClean="0"/>
              <a:t>taxes. Consequently, </a:t>
            </a:r>
            <a:r>
              <a:rPr lang="en-GB" dirty="0"/>
              <a:t>several initiatives have been put in place to actualize this policy</a:t>
            </a:r>
            <a:r>
              <a:rPr lang="en-GB" dirty="0" smtClean="0"/>
              <a:t>.</a:t>
            </a:r>
          </a:p>
          <a:p>
            <a:pPr>
              <a:buFont typeface="Wingdings" panose="05000000000000000000" pitchFamily="2" charset="2"/>
              <a:buChar char="Ø"/>
            </a:pPr>
            <a:r>
              <a:rPr lang="en-GB" dirty="0" smtClean="0"/>
              <a:t> An </a:t>
            </a:r>
            <a:r>
              <a:rPr lang="en-GB" dirty="0"/>
              <a:t>analysis of tax revenue collection over the last four years (as illustrated in the table below), will show that the quantum and percentage contribution of oil revenue to total collection has dropped. For example in 2011, oil taxes contributed </a:t>
            </a:r>
            <a:r>
              <a:rPr lang="en-GB" strike="dblStrike" dirty="0"/>
              <a:t>N</a:t>
            </a:r>
            <a:r>
              <a:rPr lang="en-GB" dirty="0"/>
              <a:t>3 trillion representing over 66% of a total collection of </a:t>
            </a:r>
            <a:r>
              <a:rPr lang="en-GB" strike="dblStrike" dirty="0"/>
              <a:t>N</a:t>
            </a:r>
            <a:r>
              <a:rPr lang="en-GB" dirty="0"/>
              <a:t>4.6 trillion. </a:t>
            </a:r>
            <a:endParaRPr lang="en-GB" dirty="0">
              <a:solidFill>
                <a:schemeClr val="tx1">
                  <a:lumMod val="75000"/>
                  <a:lumOff val="25000"/>
                </a:schemeClr>
              </a:solidFill>
            </a:endParaRPr>
          </a:p>
          <a:p>
            <a:pPr eaLnBrk="1" fontAlgn="auto" hangingPunct="1">
              <a:spcAft>
                <a:spcPts val="0"/>
              </a:spcAft>
              <a:buFont typeface="Wingdings 3" charset="2"/>
              <a:buChar char=""/>
              <a:defRPr/>
            </a:pPr>
            <a:r>
              <a:rPr lang="en-GB" dirty="0" smtClean="0"/>
              <a:t>Oil </a:t>
            </a:r>
            <a:r>
              <a:rPr lang="en-GB" dirty="0"/>
              <a:t>revenue </a:t>
            </a:r>
            <a:r>
              <a:rPr lang="en-GB" dirty="0" smtClean="0"/>
              <a:t>has </a:t>
            </a:r>
            <a:r>
              <a:rPr lang="en-GB" dirty="0"/>
              <a:t>always </a:t>
            </a:r>
            <a:r>
              <a:rPr lang="en-GB" dirty="0" smtClean="0"/>
              <a:t>been </a:t>
            </a:r>
            <a:r>
              <a:rPr lang="en-GB" dirty="0"/>
              <a:t>a major contributor to tax collection, it is clear that its contribution may continue to decline as long as oil prices remain low. This </a:t>
            </a:r>
            <a:r>
              <a:rPr lang="en-GB" dirty="0" smtClean="0"/>
              <a:t>presentation </a:t>
            </a:r>
            <a:r>
              <a:rPr lang="en-GB" dirty="0"/>
              <a:t>therefore examines in brief, how FIRS is combating dwindling oil revenues and the various efforts and initiatives to sustainably grow Nigeria’s economy through efficient tax collection. </a:t>
            </a:r>
          </a:p>
          <a:p>
            <a:pPr eaLnBrk="1" fontAlgn="auto" hangingPunct="1">
              <a:spcAft>
                <a:spcPts val="0"/>
              </a:spcAft>
              <a:buFont typeface="Wingdings 3" charset="2"/>
              <a:buChar char=""/>
              <a:defRPr/>
            </a:pPr>
            <a:endParaRPr lang="en-GB" dirty="0">
              <a:solidFill>
                <a:schemeClr val="tx1">
                  <a:lumMod val="75000"/>
                  <a:lumOff val="25000"/>
                </a:schemeClr>
              </a:solidFill>
            </a:endParaRPr>
          </a:p>
        </p:txBody>
      </p:sp>
    </p:spTree>
    <p:extLst>
      <p:ext uri="{BB962C8B-B14F-4D97-AF65-F5344CB8AC3E}">
        <p14:creationId xmlns:p14="http://schemas.microsoft.com/office/powerpoint/2010/main" val="3640316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71500" y="0"/>
            <a:ext cx="9081547" cy="1535113"/>
          </a:xfrm>
        </p:spPr>
        <p:txBody>
          <a:bodyPr>
            <a:noAutofit/>
          </a:bodyPr>
          <a:lstStyle/>
          <a:p>
            <a:pPr eaLnBrk="1" hangingPunct="1"/>
            <a:r>
              <a:rPr lang="en-GB" altLang="en-US" sz="2800" dirty="0" smtClean="0"/>
              <a:t>Improving Non-oil Revenue</a:t>
            </a:r>
            <a:br>
              <a:rPr lang="en-GB" altLang="en-US" sz="2800" dirty="0" smtClean="0"/>
            </a:br>
            <a:r>
              <a:rPr lang="en-GB" altLang="en-US" sz="2800" dirty="0" smtClean="0"/>
              <a:t>How the FIRS is increasing non-oil revenue to sustainably grow Nigeria’s economy </a:t>
            </a:r>
          </a:p>
        </p:txBody>
      </p:sp>
      <p:sp>
        <p:nvSpPr>
          <p:cNvPr id="3" name="Content Placeholder 2"/>
          <p:cNvSpPr>
            <a:spLocks noGrp="1"/>
          </p:cNvSpPr>
          <p:nvPr>
            <p:ph idx="1"/>
          </p:nvPr>
        </p:nvSpPr>
        <p:spPr>
          <a:xfrm>
            <a:off x="571500" y="1131888"/>
            <a:ext cx="9166389" cy="5580062"/>
          </a:xfrm>
        </p:spPr>
        <p:txBody>
          <a:bodyPr rtlCol="0">
            <a:normAutofit/>
          </a:bodyPr>
          <a:lstStyle/>
          <a:p>
            <a:pPr eaLnBrk="1" fontAlgn="auto" hangingPunct="1">
              <a:spcAft>
                <a:spcPts val="0"/>
              </a:spcAft>
              <a:buFont typeface="Wingdings 3" charset="2"/>
              <a:buChar char=""/>
              <a:defRPr/>
            </a:pPr>
            <a:endParaRPr lang="en-US" dirty="0" smtClean="0">
              <a:solidFill>
                <a:schemeClr val="tx1">
                  <a:lumMod val="75000"/>
                  <a:lumOff val="25000"/>
                </a:schemeClr>
              </a:solidFill>
            </a:endParaRPr>
          </a:p>
          <a:p>
            <a:pPr eaLnBrk="1" fontAlgn="auto" hangingPunct="1">
              <a:spcAft>
                <a:spcPts val="0"/>
              </a:spcAft>
              <a:buFont typeface="Wingdings 3" charset="2"/>
              <a:buChar char=""/>
              <a:defRPr/>
            </a:pPr>
            <a:endParaRPr lang="en-US" sz="8600" dirty="0" smtClean="0">
              <a:solidFill>
                <a:schemeClr val="tx1">
                  <a:lumMod val="75000"/>
                  <a:lumOff val="25000"/>
                </a:schemeClr>
              </a:solidFill>
            </a:endParaRPr>
          </a:p>
          <a:p>
            <a:pPr eaLnBrk="1" fontAlgn="auto" hangingPunct="1">
              <a:spcAft>
                <a:spcPts val="0"/>
              </a:spcAft>
              <a:buFont typeface="Wingdings 3" charset="2"/>
              <a:buChar char=""/>
              <a:defRPr/>
            </a:pPr>
            <a:endParaRPr lang="en-US" sz="8600" dirty="0">
              <a:solidFill>
                <a:schemeClr val="tx1">
                  <a:lumMod val="75000"/>
                  <a:lumOff val="25000"/>
                </a:schemeClr>
              </a:solidFill>
            </a:endParaRPr>
          </a:p>
          <a:p>
            <a:pPr eaLnBrk="1" fontAlgn="auto" hangingPunct="1">
              <a:spcAft>
                <a:spcPts val="0"/>
              </a:spcAft>
              <a:buFont typeface="Wingdings 3" charset="2"/>
              <a:buChar char=""/>
              <a:defRPr/>
            </a:pPr>
            <a:endParaRPr lang="en-US" sz="8600" dirty="0" smtClean="0">
              <a:solidFill>
                <a:schemeClr val="tx1">
                  <a:lumMod val="75000"/>
                  <a:lumOff val="25000"/>
                </a:schemeClr>
              </a:solidFill>
            </a:endParaRPr>
          </a:p>
          <a:p>
            <a:pPr marL="0" indent="0">
              <a:buNone/>
            </a:pPr>
            <a:endParaRPr lang="en-GB" sz="8800" dirty="0" smtClean="0"/>
          </a:p>
          <a:p>
            <a:pPr marL="0" indent="0">
              <a:buNone/>
            </a:pPr>
            <a:endParaRPr lang="en-GB" sz="8800" dirty="0"/>
          </a:p>
          <a:p>
            <a:pPr marL="0" indent="0">
              <a:buNone/>
            </a:pPr>
            <a:endParaRPr lang="en-GB" sz="8800" dirty="0" smtClean="0"/>
          </a:p>
          <a:p>
            <a:pPr marL="0" indent="0">
              <a:buNone/>
            </a:pPr>
            <a:endParaRPr lang="en-GB" sz="8800" dirty="0" smtClean="0"/>
          </a:p>
          <a:p>
            <a:pPr marL="0" indent="0">
              <a:buNone/>
            </a:pPr>
            <a:endParaRPr lang="en-GB" sz="8800" dirty="0" smtClean="0"/>
          </a:p>
          <a:p>
            <a:pPr eaLnBrk="1" fontAlgn="auto" hangingPunct="1">
              <a:spcAft>
                <a:spcPts val="0"/>
              </a:spcAft>
              <a:buFont typeface="Wingdings 3" charset="2"/>
              <a:buChar char=""/>
              <a:defRPr/>
            </a:pPr>
            <a:endParaRPr lang="en-US" sz="8600" dirty="0" smtClean="0">
              <a:solidFill>
                <a:schemeClr val="tx1">
                  <a:lumMod val="75000"/>
                  <a:lumOff val="25000"/>
                </a:schemeClr>
              </a:solidFill>
            </a:endParaRPr>
          </a:p>
        </p:txBody>
      </p:sp>
      <p:graphicFrame>
        <p:nvGraphicFramePr>
          <p:cNvPr id="14" name="Table 13"/>
          <p:cNvGraphicFramePr>
            <a:graphicFrameLocks noGrp="1"/>
          </p:cNvGraphicFramePr>
          <p:nvPr>
            <p:extLst>
              <p:ext uri="{D42A27DB-BD31-4B8C-83A1-F6EECF244321}">
                <p14:modId xmlns:p14="http://schemas.microsoft.com/office/powerpoint/2010/main" val="4147842700"/>
              </p:ext>
            </p:extLst>
          </p:nvPr>
        </p:nvGraphicFramePr>
        <p:xfrm>
          <a:off x="571502" y="1659131"/>
          <a:ext cx="9049153" cy="5155183"/>
        </p:xfrm>
        <a:graphic>
          <a:graphicData uri="http://schemas.openxmlformats.org/drawingml/2006/table">
            <a:tbl>
              <a:tblPr firstRow="1" firstCol="1" bandRow="1">
                <a:tableStyleId>{5C22544A-7EE6-4342-B048-85BDC9FD1C3A}</a:tableStyleId>
              </a:tblPr>
              <a:tblGrid>
                <a:gridCol w="2245974"/>
                <a:gridCol w="1239228"/>
                <a:gridCol w="1408029"/>
                <a:gridCol w="1281680"/>
                <a:gridCol w="1193742"/>
                <a:gridCol w="1680500"/>
              </a:tblGrid>
              <a:tr h="812065">
                <a:tc>
                  <a:txBody>
                    <a:bodyPr/>
                    <a:lstStyle/>
                    <a:p>
                      <a:pPr marL="0" marR="0" algn="just">
                        <a:lnSpc>
                          <a:spcPct val="107000"/>
                        </a:lnSpc>
                        <a:spcBef>
                          <a:spcPts val="0"/>
                        </a:spcBef>
                        <a:spcAft>
                          <a:spcPts val="0"/>
                        </a:spcAft>
                      </a:pPr>
                      <a:r>
                        <a:rPr lang="en-GB" sz="1400" dirty="0" smtClean="0">
                          <a:effectLst/>
                        </a:rPr>
                        <a:t>             Year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just">
                        <a:lnSpc>
                          <a:spcPct val="107000"/>
                        </a:lnSpc>
                        <a:spcBef>
                          <a:spcPts val="0"/>
                        </a:spcBef>
                        <a:spcAft>
                          <a:spcPts val="0"/>
                        </a:spcAft>
                      </a:pPr>
                      <a:r>
                        <a:rPr lang="en-GB" sz="1400" dirty="0" smtClean="0">
                          <a:effectLst/>
                        </a:rPr>
                        <a:t>                 Tax </a:t>
                      </a:r>
                      <a:r>
                        <a:rPr lang="en-GB" sz="1400" dirty="0">
                          <a:effectLst/>
                        </a:rPr>
                        <a:t>Type</a:t>
                      </a:r>
                    </a:p>
                    <a:p>
                      <a:pPr marL="0" marR="0" algn="just">
                        <a:lnSpc>
                          <a:spcPct val="107000"/>
                        </a:lnSpc>
                        <a:spcBef>
                          <a:spcPts val="0"/>
                        </a:spcBef>
                        <a:spcAft>
                          <a:spcPts val="0"/>
                        </a:spcAft>
                      </a:pPr>
                      <a:r>
                        <a:rPr lang="en-GB" sz="1400" dirty="0" smtClean="0">
                          <a:effectLst/>
                        </a:rPr>
                        <a:t>     Oil          </a:t>
                      </a:r>
                      <a:r>
                        <a:rPr lang="en-GB" sz="1400" baseline="0" dirty="0" smtClean="0">
                          <a:effectLst/>
                        </a:rPr>
                        <a:t>      </a:t>
                      </a:r>
                      <a:r>
                        <a:rPr lang="en-GB" sz="1400" dirty="0" smtClean="0">
                          <a:effectLst/>
                        </a:rPr>
                        <a:t>      Non-Oil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marL="0" marR="0" algn="just">
                        <a:lnSpc>
                          <a:spcPct val="107000"/>
                        </a:lnSpc>
                        <a:spcBef>
                          <a:spcPts val="0"/>
                        </a:spcBef>
                        <a:spcAft>
                          <a:spcPts val="0"/>
                        </a:spcAft>
                      </a:pPr>
                      <a:r>
                        <a:rPr lang="en-GB" sz="1400" dirty="0" smtClean="0">
                          <a:effectLst/>
                        </a:rPr>
                        <a:t>     Total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smtClean="0">
                          <a:effectLst/>
                        </a:rPr>
                        <a:t>    % </a:t>
                      </a:r>
                      <a:r>
                        <a:rPr lang="en-GB" sz="1400" dirty="0">
                          <a:effectLst/>
                        </a:rPr>
                        <a:t>Oil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smtClean="0">
                          <a:effectLst/>
                        </a:rPr>
                        <a:t>     % </a:t>
                      </a:r>
                      <a:r>
                        <a:rPr lang="en-GB" sz="1400" dirty="0">
                          <a:effectLst/>
                        </a:rPr>
                        <a:t>Non-Oil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70838">
                <a:tc>
                  <a:txBody>
                    <a:bodyPr/>
                    <a:lstStyle/>
                    <a:p>
                      <a:pPr marL="0" marR="0" algn="just">
                        <a:lnSpc>
                          <a:spcPct val="107000"/>
                        </a:lnSpc>
                        <a:spcBef>
                          <a:spcPts val="0"/>
                        </a:spcBef>
                        <a:spcAft>
                          <a:spcPts val="0"/>
                        </a:spcAft>
                      </a:pPr>
                      <a:r>
                        <a:rPr lang="en-GB" sz="1400" dirty="0">
                          <a:effectLst/>
                        </a:rPr>
                        <a:t>2011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3,070.6</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1,557.6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4,628.2</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66.3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33.65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03583">
                <a:tc>
                  <a:txBody>
                    <a:bodyPr/>
                    <a:lstStyle/>
                    <a:p>
                      <a:pPr marL="0" marR="0" algn="just">
                        <a:lnSpc>
                          <a:spcPct val="107000"/>
                        </a:lnSpc>
                        <a:spcBef>
                          <a:spcPts val="0"/>
                        </a:spcBef>
                        <a:spcAft>
                          <a:spcPts val="0"/>
                        </a:spcAft>
                      </a:pPr>
                      <a:r>
                        <a:rPr lang="en-GB" sz="1400" dirty="0">
                          <a:effectLst/>
                        </a:rPr>
                        <a:t>2012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3,201.3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1,806.3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5,007.6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63.9</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36.07</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51502">
                <a:tc>
                  <a:txBody>
                    <a:bodyPr/>
                    <a:lstStyle/>
                    <a:p>
                      <a:pPr marL="0" marR="0" algn="just">
                        <a:lnSpc>
                          <a:spcPct val="107000"/>
                        </a:lnSpc>
                        <a:spcBef>
                          <a:spcPts val="0"/>
                        </a:spcBef>
                        <a:spcAft>
                          <a:spcPts val="0"/>
                        </a:spcAft>
                      </a:pPr>
                      <a:r>
                        <a:rPr lang="en-GB" sz="1400" dirty="0">
                          <a:effectLst/>
                        </a:rPr>
                        <a:t>2013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2,666.4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2,139.3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4,805.6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55.5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44.52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56621">
                <a:tc>
                  <a:txBody>
                    <a:bodyPr/>
                    <a:lstStyle/>
                    <a:p>
                      <a:pPr marL="0" marR="0" algn="just">
                        <a:lnSpc>
                          <a:spcPct val="107000"/>
                        </a:lnSpc>
                        <a:spcBef>
                          <a:spcPts val="0"/>
                        </a:spcBef>
                        <a:spcAft>
                          <a:spcPts val="0"/>
                        </a:spcAft>
                      </a:pPr>
                      <a:r>
                        <a:rPr lang="en-GB" sz="1400" dirty="0">
                          <a:effectLst/>
                        </a:rPr>
                        <a:t>2014</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2,453.95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2,260.6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4,714.6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52.1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47.95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560574">
                <a:tc>
                  <a:txBody>
                    <a:bodyPr/>
                    <a:lstStyle/>
                    <a:p>
                      <a:pPr marL="0" marR="0" algn="just">
                        <a:lnSpc>
                          <a:spcPct val="107000"/>
                        </a:lnSpc>
                        <a:spcBef>
                          <a:spcPts val="0"/>
                        </a:spcBef>
                        <a:spcAft>
                          <a:spcPts val="0"/>
                        </a:spcAft>
                      </a:pPr>
                      <a:r>
                        <a:rPr lang="en-GB" sz="1400" dirty="0">
                          <a:effectLst/>
                        </a:rPr>
                        <a:t>2015 (To August)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1,023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1,927</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2,700.1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a:effectLst/>
                        </a:rPr>
                        <a:t>33.74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400" dirty="0">
                          <a:effectLst/>
                        </a:rPr>
                        <a:t>66.25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5" name="Rectangle 5"/>
          <p:cNvSpPr>
            <a:spLocks noChangeArrowheads="1"/>
          </p:cNvSpPr>
          <p:nvPr/>
        </p:nvSpPr>
        <p:spPr bwMode="auto">
          <a:xfrm>
            <a:off x="2147888" y="33226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183391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75035" y="273377"/>
            <a:ext cx="8823488" cy="1196844"/>
          </a:xfrm>
        </p:spPr>
        <p:txBody>
          <a:bodyPr>
            <a:normAutofit/>
          </a:bodyPr>
          <a:lstStyle/>
          <a:p>
            <a:pPr eaLnBrk="1" hangingPunct="1"/>
            <a:r>
              <a:rPr lang="en-GB" altLang="en-US" sz="2800" dirty="0" smtClean="0"/>
              <a:t>1. Strengthening collaboration between FIRS and States Board of Inland Revenue.</a:t>
            </a:r>
            <a:endParaRPr lang="en-GB" altLang="en-US" sz="2800" dirty="0"/>
          </a:p>
        </p:txBody>
      </p:sp>
      <p:sp>
        <p:nvSpPr>
          <p:cNvPr id="3" name="Content Placeholder 2"/>
          <p:cNvSpPr>
            <a:spLocks noGrp="1"/>
          </p:cNvSpPr>
          <p:nvPr>
            <p:ph idx="1"/>
          </p:nvPr>
        </p:nvSpPr>
        <p:spPr>
          <a:xfrm>
            <a:off x="782425" y="1253765"/>
            <a:ext cx="8823489" cy="5188310"/>
          </a:xfrm>
        </p:spPr>
        <p:txBody>
          <a:bodyPr rtlCol="0">
            <a:normAutofit fontScale="85000" lnSpcReduction="20000"/>
          </a:bodyPr>
          <a:lstStyle/>
          <a:p>
            <a:pPr>
              <a:buFont typeface="Wingdings" panose="05000000000000000000" pitchFamily="2" charset="2"/>
              <a:buChar char="Ø"/>
            </a:pPr>
            <a:r>
              <a:rPr lang="en-GB" sz="2800" dirty="0" smtClean="0"/>
              <a:t>FIRS </a:t>
            </a:r>
            <a:r>
              <a:rPr lang="en-GB" sz="2800" dirty="0"/>
              <a:t>met with the State Boards of Internal Revenue on 14th September, 2015 under the umbrella of the Joint Tax </a:t>
            </a:r>
            <a:r>
              <a:rPr lang="en-GB" sz="2800" dirty="0" smtClean="0"/>
              <a:t>Board</a:t>
            </a:r>
          </a:p>
          <a:p>
            <a:pPr>
              <a:buFont typeface="Wingdings" panose="05000000000000000000" pitchFamily="2" charset="2"/>
              <a:buChar char="Ø"/>
            </a:pPr>
            <a:r>
              <a:rPr lang="en-GB" sz="2800" dirty="0" smtClean="0"/>
              <a:t>Issues discussed </a:t>
            </a:r>
            <a:r>
              <a:rPr lang="en-GB" sz="2800" dirty="0"/>
              <a:t>i</a:t>
            </a:r>
            <a:r>
              <a:rPr lang="en-GB" sz="2800" dirty="0" smtClean="0"/>
              <a:t>nclude </a:t>
            </a:r>
            <a:r>
              <a:rPr lang="en-GB" sz="2800" dirty="0"/>
              <a:t>modalities for improved collaboration through joint audits, exchange of information and deployment of technology to ensure that all taxpayers in the country, are identified, registered and begin to discharge their tax </a:t>
            </a:r>
            <a:r>
              <a:rPr lang="en-GB" sz="2800" dirty="0" smtClean="0"/>
              <a:t>obligations. Over 33,000 corporate organisations and 20,000 individuals have been added to the tax net in less than a month of the exercise</a:t>
            </a:r>
          </a:p>
          <a:p>
            <a:pPr>
              <a:buFont typeface="Wingdings" panose="05000000000000000000" pitchFamily="2" charset="2"/>
              <a:buChar char="Ø"/>
            </a:pPr>
            <a:r>
              <a:rPr lang="en-GB" sz="2800" dirty="0" smtClean="0"/>
              <a:t>This </a:t>
            </a:r>
            <a:r>
              <a:rPr lang="en-GB" sz="2800" dirty="0"/>
              <a:t>collaboration will ensure that no State is left behind and that the generally low level of tax compliance in the country improves so that Government at all tiers will realise higher revenues from taxes and depend less on federal allocations</a:t>
            </a:r>
            <a:r>
              <a:rPr lang="en-GB" sz="2800" dirty="0" smtClean="0"/>
              <a:t>. Not less than 29 state Internal Revenue Service  have exchanged their data with FIRS for effective monitoring</a:t>
            </a:r>
            <a:endParaRPr lang="en-US" sz="2500" dirty="0">
              <a:solidFill>
                <a:schemeClr val="tx1">
                  <a:lumMod val="75000"/>
                  <a:lumOff val="25000"/>
                </a:schemeClr>
              </a:solidFill>
            </a:endParaRPr>
          </a:p>
        </p:txBody>
      </p:sp>
    </p:spTree>
    <p:extLst>
      <p:ext uri="{BB962C8B-B14F-4D97-AF65-F5344CB8AC3E}">
        <p14:creationId xmlns:p14="http://schemas.microsoft.com/office/powerpoint/2010/main" val="794998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036" y="385763"/>
            <a:ext cx="8699140" cy="585198"/>
          </a:xfrm>
        </p:spPr>
        <p:txBody>
          <a:bodyPr rtlCol="0">
            <a:normAutofit fontScale="90000"/>
          </a:bodyPr>
          <a:lstStyle/>
          <a:p>
            <a:pPr eaLnBrk="1" fontAlgn="auto" hangingPunct="1">
              <a:spcAft>
                <a:spcPts val="0"/>
              </a:spcAft>
              <a:defRPr/>
            </a:pPr>
            <a:r>
              <a:rPr lang="en-US" dirty="0" smtClean="0"/>
              <a:t>2. Widening </a:t>
            </a:r>
            <a:r>
              <a:rPr lang="en-US" dirty="0"/>
              <a:t>the tax </a:t>
            </a:r>
            <a:r>
              <a:rPr lang="en-US" dirty="0" smtClean="0"/>
              <a:t>net</a:t>
            </a:r>
            <a:endParaRPr lang="en-GB" dirty="0"/>
          </a:p>
        </p:txBody>
      </p:sp>
      <p:sp>
        <p:nvSpPr>
          <p:cNvPr id="3" name="Content Placeholder 2"/>
          <p:cNvSpPr>
            <a:spLocks noGrp="1"/>
          </p:cNvSpPr>
          <p:nvPr>
            <p:ph idx="1"/>
          </p:nvPr>
        </p:nvSpPr>
        <p:spPr>
          <a:xfrm>
            <a:off x="575036" y="1266825"/>
            <a:ext cx="9081727" cy="5334000"/>
          </a:xfrm>
        </p:spPr>
        <p:txBody>
          <a:bodyPr rtlCol="0">
            <a:normAutofit lnSpcReduction="10000"/>
          </a:bodyPr>
          <a:lstStyle/>
          <a:p>
            <a:pPr>
              <a:buFont typeface="Wingdings" panose="05000000000000000000" pitchFamily="2" charset="2"/>
              <a:buChar char="Ø"/>
            </a:pPr>
            <a:r>
              <a:rPr lang="en-GB" sz="2400" dirty="0" smtClean="0"/>
              <a:t>A </a:t>
            </a:r>
            <a:r>
              <a:rPr lang="en-GB" sz="2400" dirty="0"/>
              <a:t>major part of the collaboration with States is the focus on bringing all taxpayers into the tax net. </a:t>
            </a:r>
            <a:endParaRPr lang="en-GB" sz="2400" dirty="0" smtClean="0"/>
          </a:p>
          <a:p>
            <a:pPr>
              <a:buFont typeface="Wingdings" panose="05000000000000000000" pitchFamily="2" charset="2"/>
              <a:buChar char="Ø"/>
            </a:pPr>
            <a:r>
              <a:rPr lang="en-GB" sz="2400" dirty="0" smtClean="0"/>
              <a:t>Currently </a:t>
            </a:r>
            <a:r>
              <a:rPr lang="en-GB" sz="2400" dirty="0"/>
              <a:t>a large number of taxpayers (both individual and corporate) are either not registered with any tax authority or where they carry out business in more than one location, are not registered with the tax authorities in all the locations. </a:t>
            </a:r>
            <a:endParaRPr lang="en-GB" sz="2400" dirty="0" smtClean="0"/>
          </a:p>
          <a:p>
            <a:pPr>
              <a:buFont typeface="Wingdings" panose="05000000000000000000" pitchFamily="2" charset="2"/>
              <a:buChar char="Ø"/>
            </a:pPr>
            <a:r>
              <a:rPr lang="en-GB" sz="2400" dirty="0" smtClean="0"/>
              <a:t>Drive </a:t>
            </a:r>
            <a:r>
              <a:rPr lang="en-GB" sz="2400" dirty="0"/>
              <a:t>is therefore ongoing to ensure </a:t>
            </a:r>
            <a:r>
              <a:rPr lang="en-GB" sz="2400" dirty="0" smtClean="0"/>
              <a:t>that all </a:t>
            </a:r>
            <a:r>
              <a:rPr lang="en-GB" sz="2400" dirty="0"/>
              <a:t>taxpayers are registered and discharge their obligations to the tax authorities in every jurisdiction where they are present. </a:t>
            </a:r>
            <a:endParaRPr lang="en-GB" sz="2400" dirty="0" smtClean="0"/>
          </a:p>
          <a:p>
            <a:pPr>
              <a:buFont typeface="Wingdings" panose="05000000000000000000" pitchFamily="2" charset="2"/>
              <a:buChar char="Ø"/>
            </a:pPr>
            <a:r>
              <a:rPr lang="en-GB" sz="2400" dirty="0" smtClean="0"/>
              <a:t>The </a:t>
            </a:r>
            <a:r>
              <a:rPr lang="en-GB" sz="2400" dirty="0"/>
              <a:t>focus is to remove all impediments to voluntary compliance and this we have demonstrated by encouraging taxpayers to make payment of their taxes which are due, whether they have a Tax Identification Number (TIN) and Value Added Tax (VAT) Registration or </a:t>
            </a:r>
            <a:r>
              <a:rPr lang="en-GB" sz="2400" dirty="0" smtClean="0"/>
              <a:t>not.</a:t>
            </a:r>
            <a:endParaRPr lang="en-GB" sz="2400" dirty="0"/>
          </a:p>
        </p:txBody>
      </p:sp>
    </p:spTree>
    <p:extLst>
      <p:ext uri="{BB962C8B-B14F-4D97-AF65-F5344CB8AC3E}">
        <p14:creationId xmlns:p14="http://schemas.microsoft.com/office/powerpoint/2010/main" val="3115891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3316" y="245098"/>
            <a:ext cx="8670860" cy="725863"/>
          </a:xfrm>
        </p:spPr>
        <p:txBody>
          <a:bodyPr/>
          <a:lstStyle/>
          <a:p>
            <a:pPr eaLnBrk="1" hangingPunct="1"/>
            <a:r>
              <a:rPr lang="en-US" dirty="0"/>
              <a:t>Widening the tax </a:t>
            </a:r>
            <a:r>
              <a:rPr lang="en-US" dirty="0" smtClean="0"/>
              <a:t>net </a:t>
            </a:r>
            <a:r>
              <a:rPr lang="en-US" dirty="0" err="1" smtClean="0"/>
              <a:t>contd</a:t>
            </a:r>
            <a:r>
              <a:rPr lang="en-US" dirty="0" smtClean="0"/>
              <a:t>…</a:t>
            </a:r>
            <a:endParaRPr lang="en-GB" altLang="en-US" dirty="0" smtClean="0"/>
          </a:p>
        </p:txBody>
      </p:sp>
      <p:sp>
        <p:nvSpPr>
          <p:cNvPr id="3" name="Content Placeholder 2"/>
          <p:cNvSpPr>
            <a:spLocks noGrp="1"/>
          </p:cNvSpPr>
          <p:nvPr>
            <p:ph idx="1"/>
          </p:nvPr>
        </p:nvSpPr>
        <p:spPr>
          <a:xfrm>
            <a:off x="603316" y="970961"/>
            <a:ext cx="9012172" cy="5665509"/>
          </a:xfrm>
        </p:spPr>
        <p:txBody>
          <a:bodyPr rtlCol="0">
            <a:normAutofit fontScale="92500" lnSpcReduction="10000"/>
          </a:bodyPr>
          <a:lstStyle/>
          <a:p>
            <a:pPr lvl="0"/>
            <a:r>
              <a:rPr lang="en-GB" sz="2800" b="1" dirty="0"/>
              <a:t>Engaging the taxpayers in their environment</a:t>
            </a:r>
            <a:r>
              <a:rPr lang="en-GB" sz="2800" dirty="0"/>
              <a:t> – </a:t>
            </a:r>
          </a:p>
          <a:p>
            <a:pPr lvl="2"/>
            <a:r>
              <a:rPr lang="en-GB" sz="2400" dirty="0" smtClean="0"/>
              <a:t>Recently </a:t>
            </a:r>
            <a:r>
              <a:rPr lang="en-GB" sz="2400" dirty="0"/>
              <a:t>launched a nationwide tax drive by going out into the field to meet the taxpayers in their own locations or places of business to get them to register and file appropriate returns. </a:t>
            </a:r>
            <a:endParaRPr lang="en-GB" sz="2400" dirty="0" smtClean="0"/>
          </a:p>
          <a:p>
            <a:pPr lvl="2"/>
            <a:r>
              <a:rPr lang="en-GB" sz="2400" dirty="0" smtClean="0"/>
              <a:t>The </a:t>
            </a:r>
            <a:r>
              <a:rPr lang="en-GB" sz="2400" dirty="0"/>
              <a:t>target is to bring in a minimum of an additional 5,000,000 </a:t>
            </a:r>
            <a:r>
              <a:rPr lang="en-GB" sz="2400" dirty="0" smtClean="0"/>
              <a:t>individuals </a:t>
            </a:r>
            <a:r>
              <a:rPr lang="en-GB" sz="2400" dirty="0"/>
              <a:t>and 500,000 corporate taxpayers, nationwide </a:t>
            </a:r>
            <a:r>
              <a:rPr lang="en-GB" sz="2400" dirty="0" smtClean="0"/>
              <a:t>into </a:t>
            </a:r>
            <a:r>
              <a:rPr lang="en-GB" sz="2400" dirty="0"/>
              <a:t>the </a:t>
            </a:r>
            <a:r>
              <a:rPr lang="en-GB" sz="2400" dirty="0" smtClean="0"/>
              <a:t>next. </a:t>
            </a:r>
            <a:endParaRPr lang="en-GB" sz="2400" dirty="0"/>
          </a:p>
          <a:p>
            <a:pPr lvl="0"/>
            <a:r>
              <a:rPr lang="en-GB" sz="2800" b="1" dirty="0"/>
              <a:t>Accelerating registration</a:t>
            </a:r>
            <a:r>
              <a:rPr lang="en-GB" sz="2800" dirty="0"/>
              <a:t> – </a:t>
            </a:r>
            <a:endParaRPr lang="en-GB" sz="2800" dirty="0" smtClean="0"/>
          </a:p>
          <a:p>
            <a:pPr lvl="2"/>
            <a:r>
              <a:rPr lang="en-GB" sz="2400" dirty="0" smtClean="0"/>
              <a:t>The challenge </a:t>
            </a:r>
            <a:r>
              <a:rPr lang="en-GB" sz="2400" dirty="0"/>
              <a:t>of securing external </a:t>
            </a:r>
            <a:r>
              <a:rPr lang="en-GB" sz="2400" dirty="0" smtClean="0"/>
              <a:t>data being resolved by integrating our platforms with agencies such as the Nigeria Customs Service, Corporate Affairs Commission and the Central Bank of Nigeria</a:t>
            </a:r>
            <a:r>
              <a:rPr lang="en-GB" sz="2400" dirty="0"/>
              <a:t>.</a:t>
            </a:r>
            <a:r>
              <a:rPr lang="en-GB" sz="2400" dirty="0" smtClean="0"/>
              <a:t> </a:t>
            </a:r>
          </a:p>
          <a:p>
            <a:pPr lvl="2"/>
            <a:r>
              <a:rPr lang="en-GB" sz="2400" dirty="0" smtClean="0"/>
              <a:t>FIRS is collaborating with financial institutions to increase data accessibility.</a:t>
            </a:r>
            <a:endParaRPr lang="en-GB" sz="2400" dirty="0"/>
          </a:p>
        </p:txBody>
      </p:sp>
    </p:spTree>
    <p:extLst>
      <p:ext uri="{BB962C8B-B14F-4D97-AF65-F5344CB8AC3E}">
        <p14:creationId xmlns:p14="http://schemas.microsoft.com/office/powerpoint/2010/main" val="2063333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65608" y="113122"/>
            <a:ext cx="8653005" cy="669303"/>
          </a:xfrm>
        </p:spPr>
        <p:txBody>
          <a:bodyPr/>
          <a:lstStyle/>
          <a:p>
            <a:pPr eaLnBrk="1" hangingPunct="1"/>
            <a:r>
              <a:rPr lang="en-US" dirty="0" smtClean="0"/>
              <a:t>Widening </a:t>
            </a:r>
            <a:r>
              <a:rPr lang="en-US" dirty="0"/>
              <a:t>the tax </a:t>
            </a:r>
            <a:r>
              <a:rPr lang="en-US" dirty="0" smtClean="0"/>
              <a:t>net </a:t>
            </a:r>
            <a:r>
              <a:rPr lang="en-US" dirty="0" err="1"/>
              <a:t>contd</a:t>
            </a:r>
            <a:r>
              <a:rPr lang="en-US" dirty="0"/>
              <a:t>…</a:t>
            </a:r>
            <a:endParaRPr lang="en-GB" altLang="en-US" dirty="0" smtClean="0"/>
          </a:p>
        </p:txBody>
      </p:sp>
      <p:sp>
        <p:nvSpPr>
          <p:cNvPr id="3" name="Content Placeholder 2"/>
          <p:cNvSpPr>
            <a:spLocks noGrp="1"/>
          </p:cNvSpPr>
          <p:nvPr>
            <p:ph idx="1"/>
          </p:nvPr>
        </p:nvSpPr>
        <p:spPr>
          <a:xfrm>
            <a:off x="565608" y="999241"/>
            <a:ext cx="8667293" cy="5858759"/>
          </a:xfrm>
        </p:spPr>
        <p:txBody>
          <a:bodyPr rtlCol="0">
            <a:normAutofit fontScale="92500" lnSpcReduction="10000"/>
          </a:bodyPr>
          <a:lstStyle/>
          <a:p>
            <a:pPr lvl="0"/>
            <a:r>
              <a:rPr lang="en-GB" sz="2800" b="1" dirty="0"/>
              <a:t>Simplification of the registration and payment process</a:t>
            </a:r>
            <a:r>
              <a:rPr lang="en-GB" sz="2800" dirty="0"/>
              <a:t> – R</a:t>
            </a:r>
            <a:r>
              <a:rPr lang="en-GB" sz="2800" dirty="0" smtClean="0"/>
              <a:t>edesigned </a:t>
            </a:r>
            <a:r>
              <a:rPr lang="en-GB" sz="2800" dirty="0"/>
              <a:t>the TIN Registration Form </a:t>
            </a:r>
            <a:r>
              <a:rPr lang="en-GB" sz="2800" dirty="0" smtClean="0"/>
              <a:t>to make </a:t>
            </a:r>
            <a:r>
              <a:rPr lang="en-GB" sz="2800" dirty="0"/>
              <a:t>it more user friendly and convenient for the taxpayer to complete. </a:t>
            </a:r>
            <a:endParaRPr lang="en-GB" sz="2800" dirty="0" smtClean="0"/>
          </a:p>
          <a:p>
            <a:pPr lvl="0"/>
            <a:r>
              <a:rPr lang="en-GB" sz="2800" dirty="0"/>
              <a:t>I</a:t>
            </a:r>
            <a:r>
              <a:rPr lang="en-GB" sz="2800" dirty="0" smtClean="0"/>
              <a:t>ntroduced </a:t>
            </a:r>
            <a:r>
              <a:rPr lang="en-GB" sz="2800" dirty="0"/>
              <a:t>multiple payment channels such as </a:t>
            </a:r>
            <a:r>
              <a:rPr lang="en-GB" sz="2800" dirty="0" err="1"/>
              <a:t>Remita</a:t>
            </a:r>
            <a:r>
              <a:rPr lang="en-GB" sz="2800" dirty="0"/>
              <a:t>, e-tax pay, pay-direct </a:t>
            </a:r>
            <a:r>
              <a:rPr lang="en-GB" sz="2800" dirty="0" err="1"/>
              <a:t>etc</a:t>
            </a:r>
            <a:r>
              <a:rPr lang="en-GB" sz="2800" dirty="0"/>
              <a:t> </a:t>
            </a:r>
            <a:r>
              <a:rPr lang="en-GB" sz="2800" dirty="0" smtClean="0"/>
              <a:t>to enable </a:t>
            </a:r>
            <a:r>
              <a:rPr lang="en-GB" sz="2800" dirty="0"/>
              <a:t>taxpayers </a:t>
            </a:r>
            <a:r>
              <a:rPr lang="en-GB" sz="2800" dirty="0" smtClean="0"/>
              <a:t>effect </a:t>
            </a:r>
            <a:r>
              <a:rPr lang="en-GB" sz="2800" dirty="0" smtClean="0"/>
              <a:t>tax </a:t>
            </a:r>
            <a:r>
              <a:rPr lang="en-GB" sz="2800" dirty="0" smtClean="0"/>
              <a:t>payments </a:t>
            </a:r>
            <a:r>
              <a:rPr lang="en-GB" sz="2800" dirty="0"/>
              <a:t>from the comfort of their homes or offices</a:t>
            </a:r>
            <a:r>
              <a:rPr lang="en-GB" sz="2800" dirty="0" smtClean="0"/>
              <a:t>.</a:t>
            </a:r>
            <a:endParaRPr lang="en-GB" sz="2800" dirty="0"/>
          </a:p>
          <a:p>
            <a:r>
              <a:rPr lang="en-GB" sz="2800" b="1" dirty="0"/>
              <a:t>Increasing registration channels</a:t>
            </a:r>
            <a:r>
              <a:rPr lang="en-GB" sz="2800" dirty="0"/>
              <a:t> </a:t>
            </a:r>
            <a:r>
              <a:rPr lang="en-GB" sz="2800" dirty="0" smtClean="0"/>
              <a:t>by </a:t>
            </a:r>
            <a:r>
              <a:rPr lang="en-GB" sz="2800" dirty="0"/>
              <a:t>creating Taxpayer Service outlets and interactive self-service </a:t>
            </a:r>
            <a:r>
              <a:rPr lang="en-GB" sz="2800" dirty="0" smtClean="0"/>
              <a:t>stations.</a:t>
            </a:r>
            <a:endParaRPr lang="en-GB" sz="2800" dirty="0" smtClean="0"/>
          </a:p>
          <a:p>
            <a:r>
              <a:rPr lang="en-GB" sz="2800" dirty="0" smtClean="0"/>
              <a:t>FIRS intends </a:t>
            </a:r>
            <a:r>
              <a:rPr lang="en-GB" sz="2800" dirty="0"/>
              <a:t>to increase the number of new channels such as mobile offices in markets, remote regions and outbound call centres. We also intend to design mobile applications that can be used on phones and other mobile devices.</a:t>
            </a:r>
            <a:endParaRPr lang="en-GB" sz="3200" dirty="0">
              <a:solidFill>
                <a:schemeClr val="tx1">
                  <a:lumMod val="75000"/>
                  <a:lumOff val="25000"/>
                </a:schemeClr>
              </a:solidFill>
            </a:endParaRPr>
          </a:p>
        </p:txBody>
      </p:sp>
    </p:spTree>
    <p:extLst>
      <p:ext uri="{BB962C8B-B14F-4D97-AF65-F5344CB8AC3E}">
        <p14:creationId xmlns:p14="http://schemas.microsoft.com/office/powerpoint/2010/main" val="1615167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65608" y="103188"/>
            <a:ext cx="8556167" cy="1122362"/>
          </a:xfrm>
        </p:spPr>
        <p:txBody>
          <a:bodyPr/>
          <a:lstStyle/>
          <a:p>
            <a:pPr eaLnBrk="1" hangingPunct="1"/>
            <a:r>
              <a:rPr lang="en-US" dirty="0"/>
              <a:t>Widening the tax base </a:t>
            </a:r>
            <a:r>
              <a:rPr lang="en-US" dirty="0" err="1"/>
              <a:t>contd</a:t>
            </a:r>
            <a:r>
              <a:rPr lang="en-US" dirty="0"/>
              <a:t>…</a:t>
            </a:r>
            <a:endParaRPr lang="en-GB" altLang="en-US" dirty="0" smtClean="0"/>
          </a:p>
        </p:txBody>
      </p:sp>
      <p:sp>
        <p:nvSpPr>
          <p:cNvPr id="3" name="Content Placeholder 2"/>
          <p:cNvSpPr>
            <a:spLocks noGrp="1"/>
          </p:cNvSpPr>
          <p:nvPr>
            <p:ph idx="1"/>
          </p:nvPr>
        </p:nvSpPr>
        <p:spPr>
          <a:xfrm>
            <a:off x="565608" y="1084082"/>
            <a:ext cx="8842343" cy="5514680"/>
          </a:xfrm>
        </p:spPr>
        <p:txBody>
          <a:bodyPr rtlCol="0">
            <a:noAutofit/>
          </a:bodyPr>
          <a:lstStyle/>
          <a:p>
            <a:pPr lvl="0"/>
            <a:r>
              <a:rPr lang="en-GB" sz="2400" b="1" dirty="0"/>
              <a:t>Enforce key taxpayer touch points</a:t>
            </a:r>
            <a:r>
              <a:rPr lang="en-GB" sz="2400" dirty="0"/>
              <a:t> – We are leveraging on technology to improve tax collection, for example we will soon require companies to link their TINs to transaction with their banks, government agencies and other third parties to aid tracking of payments and taxes due on such payments</a:t>
            </a:r>
            <a:r>
              <a:rPr lang="en-GB" sz="2400" dirty="0" smtClean="0"/>
              <a:t>.</a:t>
            </a:r>
            <a:endParaRPr lang="en-GB" sz="2400" dirty="0"/>
          </a:p>
          <a:p>
            <a:r>
              <a:rPr lang="en-GB" sz="2400" b="1" dirty="0"/>
              <a:t>Taxpayer Education/Enlightenment</a:t>
            </a:r>
            <a:r>
              <a:rPr lang="en-GB" sz="2400" dirty="0"/>
              <a:t> </a:t>
            </a:r>
            <a:r>
              <a:rPr lang="en-GB" sz="2400" dirty="0" smtClean="0"/>
              <a:t>by </a:t>
            </a:r>
            <a:r>
              <a:rPr lang="en-GB" sz="2400" dirty="0"/>
              <a:t>embarking on a nationwide communications campaign to educate the public on the need to pay taxes, the processes involved in payment of taxes, the benefits of tax payment and sanctions for non-compliance with tax obligations. </a:t>
            </a:r>
            <a:endParaRPr lang="en-GB" sz="2400" dirty="0" smtClean="0"/>
          </a:p>
          <a:p>
            <a:r>
              <a:rPr lang="en-GB" sz="2400" dirty="0" smtClean="0"/>
              <a:t>The </a:t>
            </a:r>
            <a:r>
              <a:rPr lang="en-GB" sz="2400" dirty="0"/>
              <a:t>campaign will encompass traditional media, (Radio/TV campaign and Billboards) and also new media, such as internet blogs, social media sites and other channels that can reach a wide audience</a:t>
            </a:r>
            <a:endParaRPr lang="en-US" sz="2400" dirty="0" smtClean="0">
              <a:solidFill>
                <a:schemeClr val="tx1">
                  <a:lumMod val="75000"/>
                  <a:lumOff val="25000"/>
                </a:schemeClr>
              </a:solidFill>
            </a:endParaRPr>
          </a:p>
        </p:txBody>
      </p:sp>
    </p:spTree>
    <p:extLst>
      <p:ext uri="{BB962C8B-B14F-4D97-AF65-F5344CB8AC3E}">
        <p14:creationId xmlns:p14="http://schemas.microsoft.com/office/powerpoint/2010/main" val="3881205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1382</Words>
  <Application>Microsoft Office PowerPoint</Application>
  <PresentationFormat>Custom</PresentationFormat>
  <Paragraphs>112</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IMPROVING NON OIL TAX REVENUE FOR SUSTAINABLE ECONOMIC GROWTH IN NIGERIA</vt:lpstr>
      <vt:lpstr> Presentation Outline  </vt:lpstr>
      <vt:lpstr>Improving Non-oil Revenue How the FIRS is increasing non-oil revenue to sustainably grow Nigeria’s economy </vt:lpstr>
      <vt:lpstr>Improving Non-oil Revenue How the FIRS is increasing non-oil revenue to sustainably grow Nigeria’s economy </vt:lpstr>
      <vt:lpstr>1. Strengthening collaboration between FIRS and States Board of Inland Revenue.</vt:lpstr>
      <vt:lpstr>2. Widening the tax net</vt:lpstr>
      <vt:lpstr>Widening the tax net contd…</vt:lpstr>
      <vt:lpstr>Widening the tax net contd…</vt:lpstr>
      <vt:lpstr>Widening the tax base contd…</vt:lpstr>
      <vt:lpstr>3. Improve transparency in tax administration</vt:lpstr>
      <vt:lpstr>4. Strengthen Compliance</vt:lpstr>
      <vt:lpstr>5. Improve tax debt recovery</vt:lpstr>
      <vt:lpstr>Conclusion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NON OIL TAX REVENUE FOR SUSTAINABLE ECONOMIC GROWTH IN NIGERIA</dc:title>
  <dc:creator>Windows User</dc:creator>
  <cp:lastModifiedBy>Chioma</cp:lastModifiedBy>
  <cp:revision>12</cp:revision>
  <dcterms:created xsi:type="dcterms:W3CDTF">2015-11-14T17:19:22Z</dcterms:created>
  <dcterms:modified xsi:type="dcterms:W3CDTF">2016-03-17T16:45:42Z</dcterms:modified>
</cp:coreProperties>
</file>