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9" r:id="rId3"/>
    <p:sldId id="300" r:id="rId4"/>
    <p:sldId id="302" r:id="rId5"/>
    <p:sldId id="306" r:id="rId6"/>
    <p:sldId id="303" r:id="rId7"/>
    <p:sldId id="304" r:id="rId8"/>
    <p:sldId id="301" r:id="rId9"/>
    <p:sldId id="318" r:id="rId10"/>
    <p:sldId id="258" r:id="rId11"/>
    <p:sldId id="261" r:id="rId12"/>
    <p:sldId id="262" r:id="rId13"/>
    <p:sldId id="263" r:id="rId14"/>
    <p:sldId id="264" r:id="rId15"/>
    <p:sldId id="265" r:id="rId16"/>
    <p:sldId id="266" r:id="rId17"/>
    <p:sldId id="269" r:id="rId18"/>
    <p:sldId id="309" r:id="rId19"/>
    <p:sldId id="315" r:id="rId20"/>
    <p:sldId id="311" r:id="rId21"/>
    <p:sldId id="316" r:id="rId22"/>
    <p:sldId id="31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hukwuma%20Agu\Documents\IDS\Supervision\Supervision%20Schema.xls" TargetMode="External"/><Relationship Id="rId2" Type="http://schemas.openxmlformats.org/officeDocument/2006/relationships/image" Target="../media/image4.jpeg"/><Relationship Id="rId1" Type="http://schemas.openxmlformats.org/officeDocument/2006/relationships/themeOverride" Target="../theme/themeOverrid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image" Target="../media/image5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n-GB" sz="2400"/>
            </a:pPr>
            <a:r>
              <a:rPr lang="en-US" sz="2400" dirty="0" smtClean="0"/>
              <a:t>Why Bother? Comparative</a:t>
            </a:r>
            <a:r>
              <a:rPr lang="en-US" sz="2400" baseline="0" dirty="0" smtClean="0"/>
              <a:t> Value –</a:t>
            </a:r>
            <a:r>
              <a:rPr lang="en-US" sz="2400" dirty="0" err="1" smtClean="0"/>
              <a:t>Nig</a:t>
            </a:r>
            <a:r>
              <a:rPr lang="en-US" sz="2400" dirty="0" smtClean="0"/>
              <a:t> as</a:t>
            </a:r>
            <a:r>
              <a:rPr lang="en-US" sz="2400" baseline="0" dirty="0" smtClean="0"/>
              <a:t> a Firm</a:t>
            </a:r>
            <a:endParaRPr lang="en-US" sz="2400" dirty="0"/>
          </a:p>
        </c:rich>
      </c:tx>
      <c:layout>
        <c:manualLayout>
          <c:xMode val="edge"/>
          <c:yMode val="edge"/>
          <c:x val="0.14499479396687792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5.7139082801635467E-2"/>
          <c:y val="0.11819468618713151"/>
          <c:w val="0.92682734517101406"/>
          <c:h val="0.604620577137519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Sheet3!$B$11</c:f>
              <c:strCache>
                <c:ptCount val="1"/>
                <c:pt idx="0">
                  <c:v>Value</c:v>
                </c:pt>
              </c:strCache>
            </c:strRef>
          </c:tx>
          <c:spPr>
            <a:blipFill>
              <a:blip xmlns:r="http://schemas.openxmlformats.org/officeDocument/2006/relationships" r:embed="rId2"/>
              <a:tile tx="0" ty="0" sx="100000" sy="100000" flip="none" algn="tl"/>
            </a:blipFill>
          </c:spPr>
          <c:invertIfNegative val="0"/>
          <c:cat>
            <c:strRef>
              <c:f>Sheet3!$A$12:$A$24</c:f>
              <c:strCache>
                <c:ptCount val="13"/>
                <c:pt idx="0">
                  <c:v>ICBC China</c:v>
                </c:pt>
                <c:pt idx="1">
                  <c:v>China Construction Bank</c:v>
                </c:pt>
                <c:pt idx="2">
                  <c:v>HSBC (UK)</c:v>
                </c:pt>
                <c:pt idx="3">
                  <c:v>JP Morgan Chase (US)</c:v>
                </c:pt>
                <c:pt idx="4">
                  <c:v>Agric Bank of China</c:v>
                </c:pt>
                <c:pt idx="5">
                  <c:v>Bank of China</c:v>
                </c:pt>
                <c:pt idx="6">
                  <c:v>Wells Fargo (US)</c:v>
                </c:pt>
                <c:pt idx="7">
                  <c:v>AXA Group (France)</c:v>
                </c:pt>
                <c:pt idx="8">
                  <c:v>Apple (US - Mkt Value)</c:v>
                </c:pt>
                <c:pt idx="9">
                  <c:v>General Electric (US)</c:v>
                </c:pt>
                <c:pt idx="10">
                  <c:v>Berkshire Hathaway (US)</c:v>
                </c:pt>
                <c:pt idx="11">
                  <c:v>Nigeria</c:v>
                </c:pt>
                <c:pt idx="12">
                  <c:v>Volkswagen (Germ)</c:v>
                </c:pt>
              </c:strCache>
            </c:strRef>
          </c:cat>
          <c:val>
            <c:numRef>
              <c:f>Sheet3!$B$12:$B$24</c:f>
              <c:numCache>
                <c:formatCode>General</c:formatCode>
                <c:ptCount val="13"/>
                <c:pt idx="0" formatCode="#,##0">
                  <c:v>3322</c:v>
                </c:pt>
                <c:pt idx="1">
                  <c:v>2698.9</c:v>
                </c:pt>
                <c:pt idx="2" formatCode="#,##0.00">
                  <c:v>2634.1</c:v>
                </c:pt>
                <c:pt idx="3">
                  <c:v>2593.6</c:v>
                </c:pt>
                <c:pt idx="4">
                  <c:v>2574.8000000000002</c:v>
                </c:pt>
                <c:pt idx="5">
                  <c:v>2453.3000000000002</c:v>
                </c:pt>
                <c:pt idx="6" formatCode="#,##0.00">
                  <c:v>1701.4</c:v>
                </c:pt>
                <c:pt idx="7" formatCode="#,##0.00">
                  <c:v>1016.6</c:v>
                </c:pt>
                <c:pt idx="8">
                  <c:v>741.8</c:v>
                </c:pt>
                <c:pt idx="9">
                  <c:v>648.29999999999995</c:v>
                </c:pt>
                <c:pt idx="10">
                  <c:v>534.6</c:v>
                </c:pt>
                <c:pt idx="11" formatCode="#,##0.00">
                  <c:v>510</c:v>
                </c:pt>
                <c:pt idx="12">
                  <c:v>425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960512"/>
        <c:axId val="119144448"/>
      </c:barChart>
      <c:catAx>
        <c:axId val="1189605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lang="en-GB" sz="1600"/>
            </a:pPr>
            <a:endParaRPr lang="en-US"/>
          </a:p>
        </c:txPr>
        <c:crossAx val="119144448"/>
        <c:crosses val="autoZero"/>
        <c:auto val="1"/>
        <c:lblAlgn val="ctr"/>
        <c:lblOffset val="100"/>
        <c:noMultiLvlLbl val="0"/>
      </c:catAx>
      <c:valAx>
        <c:axId val="11914444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lang="en-GB" sz="1600"/>
                </a:pPr>
                <a:r>
                  <a:rPr lang="en-GB" sz="1600"/>
                  <a:t>USD</a:t>
                </a:r>
                <a:r>
                  <a:rPr lang="en-GB" sz="1600" baseline="0"/>
                  <a:t> Billions</a:t>
                </a:r>
                <a:endParaRPr lang="en-GB" sz="1600"/>
              </a:p>
            </c:rich>
          </c:tx>
          <c:layout/>
          <c:overlay val="0"/>
        </c:title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lang="en-GB"/>
            </a:pPr>
            <a:endParaRPr lang="en-US"/>
          </a:p>
        </c:txPr>
        <c:crossAx val="118960512"/>
        <c:crosses val="autoZero"/>
        <c:crossBetween val="between"/>
      </c:valAx>
    </c:plotArea>
    <c:plotVisOnly val="1"/>
    <c:dispBlanksAs val="gap"/>
    <c:showDLblsOverMax val="0"/>
  </c:chart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IGR!$K$13</c:f>
              <c:strCache>
                <c:ptCount val="1"/>
                <c:pt idx="0">
                  <c:v>IGR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100" b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IGR!$J$14:$J$19</c:f>
              <c:strCache>
                <c:ptCount val="6"/>
                <c:pt idx="0">
                  <c:v>S/East</c:v>
                </c:pt>
                <c:pt idx="1">
                  <c:v>S/South</c:v>
                </c:pt>
                <c:pt idx="2">
                  <c:v>S/West</c:v>
                </c:pt>
                <c:pt idx="3">
                  <c:v>N/East</c:v>
                </c:pt>
                <c:pt idx="4">
                  <c:v>N/Central</c:v>
                </c:pt>
                <c:pt idx="5">
                  <c:v>N/West</c:v>
                </c:pt>
              </c:strCache>
            </c:strRef>
          </c:cat>
          <c:val>
            <c:numRef>
              <c:f>IGR!$K$14:$K$19</c:f>
              <c:numCache>
                <c:formatCode>0.00</c:formatCode>
                <c:ptCount val="6"/>
                <c:pt idx="0">
                  <c:v>178.21405743299999</c:v>
                </c:pt>
                <c:pt idx="1">
                  <c:v>609.94980046199998</c:v>
                </c:pt>
                <c:pt idx="2">
                  <c:v>1061.6168798230001</c:v>
                </c:pt>
                <c:pt idx="3">
                  <c:v>143.33512043300004</c:v>
                </c:pt>
                <c:pt idx="4">
                  <c:v>238.72771750700062</c:v>
                </c:pt>
                <c:pt idx="5">
                  <c:v>311.85877087599999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65600"/>
        <c:axId val="1867136"/>
      </c:barChart>
      <c:lineChart>
        <c:grouping val="standard"/>
        <c:varyColors val="0"/>
        <c:ser>
          <c:idx val="1"/>
          <c:order val="1"/>
          <c:tx>
            <c:strRef>
              <c:f>IGR!$L$13</c:f>
              <c:strCache>
                <c:ptCount val="1"/>
                <c:pt idx="0">
                  <c:v>No of Taxes</c:v>
                </c:pt>
              </c:strCache>
            </c:strRef>
          </c:tx>
          <c:spPr>
            <a:ln>
              <a:solidFill>
                <a:srgbClr val="0066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006600"/>
                </a:solidFill>
              </a:ln>
            </c:spPr>
          </c:marke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lang="en-US" sz="1100" b="1" i="1">
                    <a:latin typeface="Times New Roman" pitchFamily="18" charset="0"/>
                    <a:cs typeface="Times New Roman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IGR!$J$14:$J$19</c:f>
              <c:strCache>
                <c:ptCount val="6"/>
                <c:pt idx="0">
                  <c:v>S/East</c:v>
                </c:pt>
                <c:pt idx="1">
                  <c:v>S/South</c:v>
                </c:pt>
                <c:pt idx="2">
                  <c:v>S/West</c:v>
                </c:pt>
                <c:pt idx="3">
                  <c:v>N/East</c:v>
                </c:pt>
                <c:pt idx="4">
                  <c:v>N/Central</c:v>
                </c:pt>
                <c:pt idx="5">
                  <c:v>N/West</c:v>
                </c:pt>
              </c:strCache>
            </c:strRef>
          </c:cat>
          <c:val>
            <c:numRef>
              <c:f>IGR!$L$14:$L$19</c:f>
              <c:numCache>
                <c:formatCode>0</c:formatCode>
                <c:ptCount val="6"/>
                <c:pt idx="0">
                  <c:v>28</c:v>
                </c:pt>
                <c:pt idx="1">
                  <c:v>18.333333333333194</c:v>
                </c:pt>
                <c:pt idx="2">
                  <c:v>14.5</c:v>
                </c:pt>
                <c:pt idx="3">
                  <c:v>14.666666666666712</c:v>
                </c:pt>
                <c:pt idx="4">
                  <c:v>13.571428571428569</c:v>
                </c:pt>
                <c:pt idx="5">
                  <c:v>13.857142857142923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95808"/>
        <c:axId val="1893888"/>
      </c:lineChart>
      <c:catAx>
        <c:axId val="18656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lang="en-US" sz="11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867136"/>
        <c:crosses val="autoZero"/>
        <c:auto val="1"/>
        <c:lblAlgn val="ctr"/>
        <c:lblOffset val="100"/>
        <c:noMultiLvlLbl val="0"/>
      </c:catAx>
      <c:valAx>
        <c:axId val="186713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lang="en-US" sz="11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100">
                    <a:latin typeface="Times New Roman" pitchFamily="18" charset="0"/>
                    <a:cs typeface="Times New Roman" pitchFamily="18" charset="0"/>
                  </a:rPr>
                  <a:t>IGR (N Billion)</a:t>
                </a:r>
              </a:p>
            </c:rich>
          </c:tx>
          <c:overlay val="0"/>
        </c:title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lang="en-US" sz="11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865600"/>
        <c:crosses val="autoZero"/>
        <c:crossBetween val="between"/>
      </c:valAx>
      <c:valAx>
        <c:axId val="1893888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lang="en-US" sz="110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100">
                    <a:latin typeface="Times New Roman" pitchFamily="18" charset="0"/>
                    <a:cs typeface="Times New Roman" pitchFamily="18" charset="0"/>
                  </a:rPr>
                  <a:t>No of Taxes</a:t>
                </a:r>
              </a:p>
            </c:rich>
          </c:tx>
          <c:overlay val="0"/>
        </c:title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lang="en-US" sz="1100" b="1">
                <a:latin typeface="Times New Roman" pitchFamily="18" charset="0"/>
                <a:cs typeface="Times New Roman" pitchFamily="18" charset="0"/>
              </a:defRPr>
            </a:pPr>
            <a:endParaRPr lang="en-US"/>
          </a:p>
        </c:txPr>
        <c:crossAx val="1895808"/>
        <c:crosses val="max"/>
        <c:crossBetween val="between"/>
      </c:valAx>
      <c:catAx>
        <c:axId val="18958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89388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0.52893</cdr:x>
      <cdr:y>0.2963</cdr:y>
    </cdr:from>
    <cdr:to>
      <cdr:x>1</cdr:x>
      <cdr:y>0.41976</cdr:y>
    </cdr:to>
    <cdr:sp macro="" textlink="">
      <cdr:nvSpPr>
        <cdr:cNvPr id="3" name="Title 5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4608512" y="1728192"/>
          <a:ext cx="4104418" cy="7200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lvl="1" algn="ctr" rtl="0">
            <a:spcBef>
              <a:spcPct val="0"/>
            </a:spcBef>
          </a:pPr>
          <a:r>
            <a:rPr lang="en-GB" sz="2000" b="1" dirty="0" smtClean="0">
              <a:solidFill>
                <a:schemeClr val="tx1"/>
              </a:solidFill>
            </a:rPr>
            <a:t>$75 per barrel; 2m bpd; $150m daily rev; $0.88 (N175.41) per person per day</a:t>
          </a:r>
          <a:endParaRPr lang="en-GB" sz="2000" b="1" dirty="0">
            <a:solidFill>
              <a:schemeClr val="tx1"/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9CE93E-E238-4A02-B5EE-DDB0650D577E}" type="datetimeFigureOut">
              <a:rPr lang="en-GB" smtClean="0"/>
              <a:pPr/>
              <a:t>18/03/2016</a:t>
            </a:fld>
            <a:endParaRPr lang="en-GB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49A4E3-FBFF-4F0A-8438-4E2BC500E5B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9CE93E-E238-4A02-B5EE-DDB0650D577E}" type="datetimeFigureOut">
              <a:rPr lang="en-GB" smtClean="0"/>
              <a:pPr/>
              <a:t>18/03/2016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49A4E3-FBFF-4F0A-8438-4E2BC500E5B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9CE93E-E238-4A02-B5EE-DDB0650D577E}" type="datetimeFigureOut">
              <a:rPr lang="en-GB" smtClean="0"/>
              <a:pPr/>
              <a:t>18/03/2016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49A4E3-FBFF-4F0A-8438-4E2BC500E5B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9CE93E-E238-4A02-B5EE-DDB0650D577E}" type="datetimeFigureOut">
              <a:rPr lang="en-GB" smtClean="0"/>
              <a:pPr/>
              <a:t>18/03/2016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49A4E3-FBFF-4F0A-8438-4E2BC500E5B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9CE93E-E238-4A02-B5EE-DDB0650D577E}" type="datetimeFigureOut">
              <a:rPr lang="en-GB" smtClean="0"/>
              <a:pPr/>
              <a:t>18/03/2016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49A4E3-FBFF-4F0A-8438-4E2BC500E5B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9CE93E-E238-4A02-B5EE-DDB0650D577E}" type="datetimeFigureOut">
              <a:rPr lang="en-GB" smtClean="0"/>
              <a:pPr/>
              <a:t>18/03/2016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49A4E3-FBFF-4F0A-8438-4E2BC500E5B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9CE93E-E238-4A02-B5EE-DDB0650D577E}" type="datetimeFigureOut">
              <a:rPr lang="en-GB" smtClean="0"/>
              <a:pPr/>
              <a:t>18/03/2016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49A4E3-FBFF-4F0A-8438-4E2BC500E5B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9CE93E-E238-4A02-B5EE-DDB0650D577E}" type="datetimeFigureOut">
              <a:rPr lang="en-GB" smtClean="0"/>
              <a:pPr/>
              <a:t>18/03/2016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49A4E3-FBFF-4F0A-8438-4E2BC500E5B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9CE93E-E238-4A02-B5EE-DDB0650D577E}" type="datetimeFigureOut">
              <a:rPr lang="en-GB" smtClean="0"/>
              <a:pPr/>
              <a:t>18/03/2016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49A4E3-FBFF-4F0A-8438-4E2BC500E5B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9CE93E-E238-4A02-B5EE-DDB0650D577E}" type="datetimeFigureOut">
              <a:rPr lang="en-GB" smtClean="0"/>
              <a:pPr/>
              <a:t>18/03/2016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49A4E3-FBFF-4F0A-8438-4E2BC500E5BF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9CE93E-E238-4A02-B5EE-DDB0650D577E}" type="datetimeFigureOut">
              <a:rPr lang="en-GB" smtClean="0"/>
              <a:pPr/>
              <a:t>18/03/2016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149A4E3-FBFF-4F0A-8438-4E2BC500E5B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89CE93E-E238-4A02-B5EE-DDB0650D577E}" type="datetimeFigureOut">
              <a:rPr lang="en-GB" smtClean="0"/>
              <a:pPr/>
              <a:t>18/03/2016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5149A4E3-FBFF-4F0A-8438-4E2BC500E5B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504" y="620688"/>
            <a:ext cx="9036496" cy="1296144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Revamping IGR Among Nigerian States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2276872"/>
            <a:ext cx="7344816" cy="1944216"/>
          </a:xfrm>
        </p:spPr>
        <p:txBody>
          <a:bodyPr>
            <a:normAutofit fontScale="70000" lnSpcReduction="20000"/>
          </a:bodyPr>
          <a:lstStyle/>
          <a:p>
            <a:r>
              <a:rPr lang="en-GB" sz="3800" b="1" dirty="0" err="1" smtClean="0">
                <a:solidFill>
                  <a:schemeClr val="tx1"/>
                </a:solidFill>
              </a:rPr>
              <a:t>Chukwuma</a:t>
            </a:r>
            <a:r>
              <a:rPr lang="en-GB" sz="3800" b="1" dirty="0" smtClean="0">
                <a:solidFill>
                  <a:schemeClr val="tx1"/>
                </a:solidFill>
              </a:rPr>
              <a:t> Agu</a:t>
            </a:r>
          </a:p>
          <a:p>
            <a:r>
              <a:rPr lang="en-GB" sz="2200" b="1" i="1" dirty="0" smtClean="0">
                <a:solidFill>
                  <a:schemeClr val="tx1"/>
                </a:solidFill>
              </a:rPr>
              <a:t>Institute for Development Studies,</a:t>
            </a:r>
          </a:p>
          <a:p>
            <a:r>
              <a:rPr lang="en-GB" sz="2200" b="1" i="1" dirty="0" smtClean="0">
                <a:solidFill>
                  <a:schemeClr val="tx1"/>
                </a:solidFill>
              </a:rPr>
              <a:t>University of Nigeria, Enugu Campus</a:t>
            </a:r>
          </a:p>
          <a:p>
            <a:r>
              <a:rPr lang="en-GB" sz="3400" b="1" i="1" dirty="0" smtClean="0">
                <a:solidFill>
                  <a:schemeClr val="tx1"/>
                </a:solidFill>
              </a:rPr>
              <a:t>&amp;</a:t>
            </a:r>
            <a:endParaRPr lang="en-GB" sz="1800" b="1" i="1" dirty="0" smtClean="0">
              <a:solidFill>
                <a:schemeClr val="tx1"/>
              </a:solidFill>
            </a:endParaRPr>
          </a:p>
          <a:p>
            <a:r>
              <a:rPr lang="en-GB" sz="3800" b="1" i="1" dirty="0" err="1" smtClean="0">
                <a:solidFill>
                  <a:schemeClr val="tx1"/>
                </a:solidFill>
              </a:rPr>
              <a:t>Ugochukwu</a:t>
            </a:r>
            <a:r>
              <a:rPr lang="en-GB" sz="3800" b="1" i="1" dirty="0" smtClean="0">
                <a:solidFill>
                  <a:schemeClr val="tx1"/>
                </a:solidFill>
              </a:rPr>
              <a:t> </a:t>
            </a:r>
            <a:r>
              <a:rPr lang="en-GB" sz="3800" b="1" i="1" dirty="0" err="1" smtClean="0">
                <a:solidFill>
                  <a:schemeClr val="tx1"/>
                </a:solidFill>
              </a:rPr>
              <a:t>Ekezie</a:t>
            </a:r>
            <a:endParaRPr lang="en-GB" sz="3800" b="1" i="1" dirty="0" smtClean="0">
              <a:solidFill>
                <a:schemeClr val="tx1"/>
              </a:solidFill>
            </a:endParaRPr>
          </a:p>
          <a:p>
            <a:r>
              <a:rPr lang="en-US" sz="2100" b="1" i="1" dirty="0" err="1">
                <a:solidFill>
                  <a:schemeClr val="tx1"/>
                </a:solidFill>
              </a:rPr>
              <a:t>Ugochukwu</a:t>
            </a:r>
            <a:r>
              <a:rPr lang="en-US" sz="2100" b="1" i="1" dirty="0">
                <a:solidFill>
                  <a:schemeClr val="tx1"/>
                </a:solidFill>
              </a:rPr>
              <a:t> </a:t>
            </a:r>
            <a:r>
              <a:rPr lang="en-US" sz="2100" b="1" i="1" dirty="0" err="1">
                <a:solidFill>
                  <a:schemeClr val="tx1"/>
                </a:solidFill>
              </a:rPr>
              <a:t>Ekezie</a:t>
            </a:r>
            <a:r>
              <a:rPr lang="en-US" sz="2100" b="1" i="1" dirty="0">
                <a:solidFill>
                  <a:schemeClr val="tx1"/>
                </a:solidFill>
              </a:rPr>
              <a:t> &amp; Co</a:t>
            </a:r>
            <a:r>
              <a:rPr lang="en-US" sz="2100" b="1" i="1" dirty="0" smtClean="0">
                <a:solidFill>
                  <a:schemeClr val="tx1"/>
                </a:solidFill>
              </a:rPr>
              <a:t>., </a:t>
            </a:r>
            <a:r>
              <a:rPr lang="en-US" sz="2100" b="1" i="1" dirty="0">
                <a:solidFill>
                  <a:schemeClr val="tx1"/>
                </a:solidFill>
              </a:rPr>
              <a:t>Abuja</a:t>
            </a:r>
            <a:endParaRPr lang="en-GB" sz="2100" b="1" i="1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971600" y="4437112"/>
            <a:ext cx="7344816" cy="86409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 smtClean="0">
                <a:solidFill>
                  <a:schemeClr val="tx1"/>
                </a:solidFill>
              </a:rPr>
              <a:t>NGF IGR Learning Workshop</a:t>
            </a:r>
          </a:p>
          <a:p>
            <a:r>
              <a:rPr lang="en-GB" sz="1800" b="1" i="1" dirty="0" smtClean="0">
                <a:solidFill>
                  <a:schemeClr val="tx1"/>
                </a:solidFill>
              </a:rPr>
              <a:t>Sheraton Hotel, Abuja</a:t>
            </a:r>
          </a:p>
        </p:txBody>
      </p:sp>
      <p:sp>
        <p:nvSpPr>
          <p:cNvPr id="5" name="Rectangle 4"/>
          <p:cNvSpPr/>
          <p:nvPr/>
        </p:nvSpPr>
        <p:spPr>
          <a:xfrm>
            <a:off x="6012160" y="5589240"/>
            <a:ext cx="25971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i="1" dirty="0"/>
              <a:t>16</a:t>
            </a:r>
            <a:r>
              <a:rPr lang="en-GB" b="1" i="1" baseline="30000" dirty="0"/>
              <a:t>th</a:t>
            </a:r>
            <a:r>
              <a:rPr lang="en-GB" b="1" i="1" dirty="0"/>
              <a:t> November, 2015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23751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7836240" cy="504056"/>
          </a:xfrm>
        </p:spPr>
        <p:txBody>
          <a:bodyPr>
            <a:normAutofit fontScale="90000"/>
          </a:bodyPr>
          <a:lstStyle/>
          <a:p>
            <a:pPr lvl="0"/>
            <a:r>
              <a:rPr lang="en-GB" b="1" dirty="0" smtClean="0"/>
              <a:t>Therefore…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There is no alternative to IGR </a:t>
            </a:r>
          </a:p>
          <a:p>
            <a:r>
              <a:rPr lang="en-GB" dirty="0" smtClean="0"/>
              <a:t>But not just IGR collection</a:t>
            </a:r>
          </a:p>
          <a:p>
            <a:pPr lvl="1"/>
            <a:r>
              <a:rPr lang="en-GB" dirty="0" smtClean="0"/>
              <a:t>IGR Grooming – Value Creation!</a:t>
            </a:r>
          </a:p>
          <a:p>
            <a:r>
              <a:rPr lang="en-GB" dirty="0" smtClean="0"/>
              <a:t>Innovation on diversifying IGR Sources</a:t>
            </a:r>
          </a:p>
          <a:p>
            <a:pPr lvl="1"/>
            <a:r>
              <a:rPr lang="en-GB" dirty="0" smtClean="0"/>
              <a:t>And not squeezing same group all the time</a:t>
            </a:r>
          </a:p>
          <a:p>
            <a:r>
              <a:rPr lang="en-GB" dirty="0" smtClean="0"/>
              <a:t>And helping businesses grow</a:t>
            </a:r>
          </a:p>
          <a:p>
            <a:r>
              <a:rPr lang="en-GB" dirty="0" smtClean="0"/>
              <a:t>Time is not on anybody’s side</a:t>
            </a:r>
          </a:p>
          <a:p>
            <a:pPr lvl="1"/>
            <a:r>
              <a:rPr lang="en-GB" dirty="0" smtClean="0"/>
              <a:t>Should have started long ago</a:t>
            </a:r>
          </a:p>
          <a:p>
            <a:r>
              <a:rPr lang="en-GB" dirty="0" smtClean="0"/>
              <a:t>But now we have to become responsible!</a:t>
            </a:r>
          </a:p>
        </p:txBody>
      </p:sp>
    </p:spTree>
    <p:extLst>
      <p:ext uri="{BB962C8B-B14F-4D97-AF65-F5344CB8AC3E}">
        <p14:creationId xmlns:p14="http://schemas.microsoft.com/office/powerpoint/2010/main" val="390993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784976" cy="648072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What Do We Have?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856984" cy="54006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Nigeria ranks low in tax per capita</a:t>
            </a:r>
          </a:p>
          <a:p>
            <a:r>
              <a:rPr lang="en-GB" dirty="0" smtClean="0"/>
              <a:t>IGR among States is uneven</a:t>
            </a:r>
            <a:endParaRPr lang="en-GB" dirty="0"/>
          </a:p>
          <a:p>
            <a:pPr lvl="1"/>
            <a:r>
              <a:rPr lang="en-GB" dirty="0"/>
              <a:t>Total IGR/Av. Monthly – Lagos - N1.2 </a:t>
            </a:r>
            <a:r>
              <a:rPr lang="en-GB" dirty="0" err="1"/>
              <a:t>trn</a:t>
            </a:r>
            <a:r>
              <a:rPr lang="en-GB" dirty="0"/>
              <a:t> (N20.5bn); </a:t>
            </a:r>
            <a:r>
              <a:rPr lang="en-GB" dirty="0" err="1"/>
              <a:t>Jigawa</a:t>
            </a:r>
            <a:r>
              <a:rPr lang="en-GB" dirty="0"/>
              <a:t> N1.2bn (0.1bn)  </a:t>
            </a:r>
          </a:p>
          <a:p>
            <a:pPr lvl="1"/>
            <a:r>
              <a:rPr lang="en-GB" dirty="0"/>
              <a:t>Lagos’ IGR more than half its budgets, </a:t>
            </a:r>
            <a:r>
              <a:rPr lang="en-GB" dirty="0" err="1"/>
              <a:t>Jigawa’s</a:t>
            </a:r>
            <a:r>
              <a:rPr lang="en-GB" dirty="0"/>
              <a:t> 2%</a:t>
            </a:r>
          </a:p>
          <a:p>
            <a:r>
              <a:rPr lang="en-GB" dirty="0" smtClean="0"/>
              <a:t>Significant variation &amp; fluctuation in IGR growth</a:t>
            </a:r>
          </a:p>
          <a:p>
            <a:pPr lvl="1"/>
            <a:r>
              <a:rPr lang="en-GB" dirty="0" smtClean="0"/>
              <a:t>Surges are neither </a:t>
            </a:r>
            <a:r>
              <a:rPr lang="en-GB" dirty="0"/>
              <a:t>sustained</a:t>
            </a:r>
            <a:r>
              <a:rPr lang="en-GB" dirty="0" smtClean="0"/>
              <a:t>, nor sustainable</a:t>
            </a:r>
          </a:p>
          <a:p>
            <a:pPr lvl="1"/>
            <a:r>
              <a:rPr lang="en-GB" dirty="0" smtClean="0"/>
              <a:t>Indicating poorly structured IGR </a:t>
            </a:r>
            <a:r>
              <a:rPr lang="en-GB" dirty="0"/>
              <a:t>instruments </a:t>
            </a:r>
            <a:r>
              <a:rPr lang="en-GB" dirty="0" smtClean="0"/>
              <a:t>&amp; institutions </a:t>
            </a:r>
            <a:r>
              <a:rPr lang="en-GB" dirty="0"/>
              <a:t>in </a:t>
            </a:r>
            <a:r>
              <a:rPr lang="en-GB" dirty="0" smtClean="0"/>
              <a:t>nearly all states</a:t>
            </a:r>
          </a:p>
          <a:p>
            <a:r>
              <a:rPr lang="en-GB" dirty="0" smtClean="0"/>
              <a:t>Sporadic &amp; unscientific IGR vested more on individuals than on institutions</a:t>
            </a:r>
          </a:p>
        </p:txBody>
      </p:sp>
    </p:spTree>
    <p:extLst>
      <p:ext uri="{BB962C8B-B14F-4D97-AF65-F5344CB8AC3E}">
        <p14:creationId xmlns:p14="http://schemas.microsoft.com/office/powerpoint/2010/main" val="332453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Situation Analysis Cont’d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4680520"/>
          </a:xfrm>
        </p:spPr>
        <p:txBody>
          <a:bodyPr>
            <a:normAutofit/>
          </a:bodyPr>
          <a:lstStyle/>
          <a:p>
            <a:r>
              <a:rPr lang="en-GB" dirty="0" smtClean="0"/>
              <a:t>PAYE &amp; direct deductions account </a:t>
            </a:r>
            <a:r>
              <a:rPr lang="en-GB" dirty="0"/>
              <a:t>for </a:t>
            </a:r>
            <a:r>
              <a:rPr lang="en-GB" dirty="0" smtClean="0"/>
              <a:t>large </a:t>
            </a:r>
            <a:r>
              <a:rPr lang="en-GB" dirty="0"/>
              <a:t>part of taxes in nearly </a:t>
            </a:r>
            <a:r>
              <a:rPr lang="en-GB" dirty="0" smtClean="0"/>
              <a:t>all States</a:t>
            </a:r>
          </a:p>
          <a:p>
            <a:pPr lvl="1"/>
            <a:r>
              <a:rPr lang="en-GB" dirty="0" smtClean="0"/>
              <a:t>Direct assessment is low</a:t>
            </a:r>
          </a:p>
          <a:p>
            <a:pPr lvl="1"/>
            <a:r>
              <a:rPr lang="en-GB" dirty="0" smtClean="0"/>
              <a:t>Instruments &amp; processes </a:t>
            </a:r>
            <a:r>
              <a:rPr lang="en-GB" dirty="0"/>
              <a:t>for non-directly </a:t>
            </a:r>
            <a:r>
              <a:rPr lang="en-GB" dirty="0" smtClean="0"/>
              <a:t>deductible taxes </a:t>
            </a:r>
            <a:r>
              <a:rPr lang="en-GB" dirty="0"/>
              <a:t>are </a:t>
            </a:r>
            <a:r>
              <a:rPr lang="en-GB" dirty="0" smtClean="0"/>
              <a:t>weak</a:t>
            </a:r>
          </a:p>
          <a:p>
            <a:r>
              <a:rPr lang="en-GB" dirty="0" smtClean="0"/>
              <a:t>Many </a:t>
            </a:r>
            <a:r>
              <a:rPr lang="en-GB" dirty="0"/>
              <a:t>states lump </a:t>
            </a:r>
            <a:r>
              <a:rPr lang="en-GB" dirty="0" smtClean="0"/>
              <a:t>sizable </a:t>
            </a:r>
            <a:r>
              <a:rPr lang="en-GB" dirty="0"/>
              <a:t>chunk of </a:t>
            </a:r>
            <a:r>
              <a:rPr lang="en-GB" dirty="0" smtClean="0"/>
              <a:t>revenue </a:t>
            </a:r>
            <a:r>
              <a:rPr lang="en-GB" dirty="0"/>
              <a:t>under </a:t>
            </a:r>
            <a:r>
              <a:rPr lang="en-GB" dirty="0" smtClean="0"/>
              <a:t>‘miscellaneous’</a:t>
            </a:r>
          </a:p>
          <a:p>
            <a:pPr lvl="1"/>
            <a:r>
              <a:rPr lang="en-GB" dirty="0" smtClean="0"/>
              <a:t>An accounting challenge?</a:t>
            </a:r>
          </a:p>
        </p:txBody>
      </p:sp>
    </p:spTree>
    <p:extLst>
      <p:ext uri="{BB962C8B-B14F-4D97-AF65-F5344CB8AC3E}">
        <p14:creationId xmlns:p14="http://schemas.microsoft.com/office/powerpoint/2010/main" val="102246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6024"/>
            <a:ext cx="8928992" cy="620688"/>
          </a:xfrm>
        </p:spPr>
        <p:txBody>
          <a:bodyPr>
            <a:normAutofit fontScale="90000"/>
          </a:bodyPr>
          <a:lstStyle/>
          <a:p>
            <a:pPr lvl="0"/>
            <a:r>
              <a:rPr lang="en-GB" sz="3600" b="1" dirty="0"/>
              <a:t>Challenges Facing </a:t>
            </a:r>
            <a:r>
              <a:rPr lang="en-GB" sz="3600" b="1" dirty="0" smtClean="0"/>
              <a:t>IGR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836712"/>
            <a:ext cx="8784976" cy="5184576"/>
          </a:xfrm>
        </p:spPr>
        <p:txBody>
          <a:bodyPr>
            <a:normAutofit/>
          </a:bodyPr>
          <a:lstStyle/>
          <a:p>
            <a:pPr lvl="0"/>
            <a:r>
              <a:rPr lang="en-GB" dirty="0" smtClean="0"/>
              <a:t>Information </a:t>
            </a:r>
            <a:r>
              <a:rPr lang="en-GB" dirty="0"/>
              <a:t>on </a:t>
            </a:r>
            <a:r>
              <a:rPr lang="en-GB" dirty="0" smtClean="0"/>
              <a:t>&amp; cooperation from taxpayers </a:t>
            </a:r>
          </a:p>
          <a:p>
            <a:pPr lvl="0"/>
            <a:r>
              <a:rPr lang="en-GB" dirty="0" smtClean="0"/>
              <a:t>Lack </a:t>
            </a:r>
            <a:r>
              <a:rPr lang="en-GB" dirty="0"/>
              <a:t>of uniformity in </a:t>
            </a:r>
            <a:r>
              <a:rPr lang="en-GB" dirty="0" smtClean="0"/>
              <a:t>tax incidence</a:t>
            </a:r>
            <a:endParaRPr lang="en-GB" dirty="0"/>
          </a:p>
          <a:p>
            <a:pPr lvl="0"/>
            <a:r>
              <a:rPr lang="en-GB" dirty="0"/>
              <a:t>Complexity of </a:t>
            </a:r>
            <a:r>
              <a:rPr lang="en-GB" dirty="0" smtClean="0"/>
              <a:t>tax system</a:t>
            </a:r>
            <a:endParaRPr lang="en-GB" dirty="0"/>
          </a:p>
          <a:p>
            <a:pPr lvl="0"/>
            <a:r>
              <a:rPr lang="en-GB" dirty="0"/>
              <a:t>Inadequate training </a:t>
            </a:r>
            <a:r>
              <a:rPr lang="en-GB" dirty="0" smtClean="0"/>
              <a:t>&amp; preparation </a:t>
            </a:r>
            <a:r>
              <a:rPr lang="en-GB" dirty="0"/>
              <a:t>of tax </a:t>
            </a:r>
            <a:r>
              <a:rPr lang="en-GB" dirty="0" smtClean="0"/>
              <a:t>officials</a:t>
            </a:r>
            <a:endParaRPr lang="en-GB" dirty="0"/>
          </a:p>
          <a:p>
            <a:pPr lvl="0"/>
            <a:r>
              <a:rPr lang="en-GB" dirty="0"/>
              <a:t>Weak civic education </a:t>
            </a:r>
            <a:r>
              <a:rPr lang="en-GB" dirty="0" smtClean="0"/>
              <a:t>&amp; link to government services</a:t>
            </a:r>
          </a:p>
          <a:p>
            <a:pPr lvl="0"/>
            <a:r>
              <a:rPr lang="en-GB" dirty="0" smtClean="0"/>
              <a:t>Minimal contact between government &amp; informal sector because of tax consultants</a:t>
            </a:r>
          </a:p>
        </p:txBody>
      </p:sp>
    </p:spTree>
    <p:extLst>
      <p:ext uri="{BB962C8B-B14F-4D97-AF65-F5344CB8AC3E}">
        <p14:creationId xmlns:p14="http://schemas.microsoft.com/office/powerpoint/2010/main" val="332453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40" y="58614"/>
            <a:ext cx="8316416" cy="634082"/>
          </a:xfrm>
        </p:spPr>
        <p:txBody>
          <a:bodyPr>
            <a:noAutofit/>
          </a:bodyPr>
          <a:lstStyle/>
          <a:p>
            <a:r>
              <a:rPr lang="en-GB" sz="2800" dirty="0" smtClean="0"/>
              <a:t>Revenue Agents create </a:t>
            </a:r>
            <a:r>
              <a:rPr lang="en-GB" sz="2800" dirty="0"/>
              <a:t>problems</a:t>
            </a:r>
          </a:p>
        </p:txBody>
      </p:sp>
      <p:sp>
        <p:nvSpPr>
          <p:cNvPr id="4" name="Rectangle 3"/>
          <p:cNvSpPr/>
          <p:nvPr/>
        </p:nvSpPr>
        <p:spPr>
          <a:xfrm>
            <a:off x="395536" y="692696"/>
            <a:ext cx="1872208" cy="864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Government</a:t>
            </a:r>
            <a:endParaRPr lang="en-GB" dirty="0"/>
          </a:p>
        </p:txBody>
      </p:sp>
      <p:sp>
        <p:nvSpPr>
          <p:cNvPr id="5" name="Left-Right Arrow 4"/>
          <p:cNvSpPr/>
          <p:nvPr/>
        </p:nvSpPr>
        <p:spPr>
          <a:xfrm>
            <a:off x="2267744" y="440668"/>
            <a:ext cx="2952328" cy="1368152"/>
          </a:xfrm>
          <a:prstGeom prst="left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Information on Biz Environment</a:t>
            </a:r>
            <a:endParaRPr lang="en-GB" dirty="0"/>
          </a:p>
        </p:txBody>
      </p:sp>
      <p:sp>
        <p:nvSpPr>
          <p:cNvPr id="7" name="Up-Down Arrow 6"/>
          <p:cNvSpPr/>
          <p:nvPr/>
        </p:nvSpPr>
        <p:spPr>
          <a:xfrm>
            <a:off x="5254916" y="620688"/>
            <a:ext cx="216024" cy="187220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Left Arrow 7"/>
          <p:cNvSpPr/>
          <p:nvPr/>
        </p:nvSpPr>
        <p:spPr>
          <a:xfrm>
            <a:off x="5470940" y="581276"/>
            <a:ext cx="2989492" cy="1551580"/>
          </a:xfrm>
          <a:prstGeom prst="lef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Information on Provisions of Tax Laws</a:t>
            </a:r>
            <a:endParaRPr lang="en-GB" dirty="0"/>
          </a:p>
        </p:txBody>
      </p:sp>
      <p:sp>
        <p:nvSpPr>
          <p:cNvPr id="9" name="Down Arrow 8"/>
          <p:cNvSpPr/>
          <p:nvPr/>
        </p:nvSpPr>
        <p:spPr>
          <a:xfrm>
            <a:off x="8412256" y="1028768"/>
            <a:ext cx="288032" cy="33123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7028884" y="4341136"/>
            <a:ext cx="1968048" cy="744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Private Business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6476652" y="5400600"/>
            <a:ext cx="2520280" cy="8813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Font typeface="Arial" pitchFamily="34" charset="0"/>
              <a:buChar char="•"/>
            </a:pPr>
            <a:r>
              <a:rPr lang="en-GB" dirty="0" smtClean="0"/>
              <a:t>Minimize Payment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en-GB" dirty="0" smtClean="0"/>
              <a:t>Grow Business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71500" y="5229200"/>
            <a:ext cx="2520280" cy="1052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Font typeface="Arial" pitchFamily="34" charset="0"/>
              <a:buChar char="•"/>
            </a:pPr>
            <a:r>
              <a:rPr lang="en-GB" dirty="0" smtClean="0"/>
              <a:t>Maximise Revenue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en-GB" dirty="0" smtClean="0"/>
              <a:t>Minimize Cost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3419872" y="2492896"/>
            <a:ext cx="2195084" cy="8640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Revenue Collector</a:t>
            </a:r>
            <a:endParaRPr lang="en-GB" dirty="0"/>
          </a:p>
        </p:txBody>
      </p:sp>
      <p:sp>
        <p:nvSpPr>
          <p:cNvPr id="14" name="Oval 13"/>
          <p:cNvSpPr/>
          <p:nvPr/>
        </p:nvSpPr>
        <p:spPr>
          <a:xfrm>
            <a:off x="4517414" y="3501008"/>
            <a:ext cx="2235354" cy="99612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Cost to </a:t>
            </a:r>
            <a:r>
              <a:rPr lang="en-GB" dirty="0" err="1" smtClean="0"/>
              <a:t>priv</a:t>
            </a:r>
            <a:r>
              <a:rPr lang="en-GB" dirty="0" smtClean="0"/>
              <a:t> sector</a:t>
            </a:r>
            <a:endParaRPr lang="en-GB" dirty="0"/>
          </a:p>
        </p:txBody>
      </p:sp>
      <p:sp>
        <p:nvSpPr>
          <p:cNvPr id="16" name="Oval 15"/>
          <p:cNvSpPr/>
          <p:nvPr/>
        </p:nvSpPr>
        <p:spPr>
          <a:xfrm>
            <a:off x="1043608" y="1688824"/>
            <a:ext cx="2177662" cy="99612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Cost to </a:t>
            </a:r>
            <a:r>
              <a:rPr lang="en-GB" dirty="0" err="1" smtClean="0"/>
              <a:t>Govt</a:t>
            </a:r>
            <a:endParaRPr lang="en-GB" dirty="0"/>
          </a:p>
        </p:txBody>
      </p:sp>
      <p:sp>
        <p:nvSpPr>
          <p:cNvPr id="18" name="Rectangle 17"/>
          <p:cNvSpPr/>
          <p:nvPr/>
        </p:nvSpPr>
        <p:spPr>
          <a:xfrm>
            <a:off x="3059832" y="5241184"/>
            <a:ext cx="2952328" cy="9961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ctr">
              <a:buFont typeface="Arial" pitchFamily="34" charset="0"/>
              <a:buChar char="•"/>
            </a:pPr>
            <a:r>
              <a:rPr lang="en-GB" dirty="0" smtClean="0"/>
              <a:t>Maximise Revenue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en-GB" dirty="0" err="1" smtClean="0"/>
              <a:t>Mimimise</a:t>
            </a:r>
            <a:r>
              <a:rPr lang="en-GB" dirty="0" smtClean="0"/>
              <a:t> Cost</a:t>
            </a:r>
          </a:p>
          <a:p>
            <a:pPr marL="285750" indent="-285750" algn="ctr">
              <a:buFont typeface="Arial" pitchFamily="34" charset="0"/>
              <a:buChar char="•"/>
            </a:pPr>
            <a:r>
              <a:rPr lang="en-GB" dirty="0" smtClean="0"/>
              <a:t>Get </a:t>
            </a:r>
            <a:r>
              <a:rPr lang="en-GB" dirty="0" err="1" smtClean="0"/>
              <a:t>Govt</a:t>
            </a:r>
            <a:r>
              <a:rPr lang="en-GB" dirty="0" smtClean="0"/>
              <a:t> goodwill</a:t>
            </a:r>
            <a:endParaRPr lang="en-GB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755576" y="1556792"/>
            <a:ext cx="0" cy="36724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139952" y="1405090"/>
            <a:ext cx="0" cy="10878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283968" y="3356992"/>
            <a:ext cx="0" cy="1884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Straight Arrow Connector 1023"/>
          <p:cNvCxnSpPr/>
          <p:nvPr/>
        </p:nvCxnSpPr>
        <p:spPr>
          <a:xfrm>
            <a:off x="8012908" y="5085184"/>
            <a:ext cx="0" cy="3384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324261" y="3537407"/>
            <a:ext cx="39964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en-GB" dirty="0" smtClean="0"/>
              <a:t>Anti-</a:t>
            </a:r>
            <a:r>
              <a:rPr lang="en-GB" dirty="0" err="1" smtClean="0"/>
              <a:t>govt</a:t>
            </a:r>
            <a:r>
              <a:rPr lang="en-GB" dirty="0" smtClean="0"/>
              <a:t>, anti-people approach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GB" dirty="0" smtClean="0"/>
              <a:t>Maximise own utility 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en-GB" dirty="0" smtClean="0"/>
              <a:t>Create </a:t>
            </a:r>
            <a:r>
              <a:rPr lang="en-GB" dirty="0"/>
              <a:t>information asymmetry</a:t>
            </a:r>
          </a:p>
        </p:txBody>
      </p:sp>
    </p:spTree>
    <p:extLst>
      <p:ext uri="{BB962C8B-B14F-4D97-AF65-F5344CB8AC3E}">
        <p14:creationId xmlns:p14="http://schemas.microsoft.com/office/powerpoint/2010/main" val="102246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728" y="116632"/>
            <a:ext cx="8856984" cy="562074"/>
          </a:xfrm>
        </p:spPr>
        <p:txBody>
          <a:bodyPr>
            <a:noAutofit/>
          </a:bodyPr>
          <a:lstStyle/>
          <a:p>
            <a:r>
              <a:rPr lang="en-GB" sz="3600" b="1" baseline="0" dirty="0" smtClean="0">
                <a:latin typeface="Times New Roman" pitchFamily="18" charset="0"/>
                <a:cs typeface="Times New Roman" pitchFamily="18" charset="0"/>
              </a:rPr>
              <a:t>IGR &amp; No of Taxes by Region</a:t>
            </a:r>
            <a:endParaRPr lang="en-GB" sz="36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074913"/>
              </p:ext>
            </p:extLst>
          </p:nvPr>
        </p:nvGraphicFramePr>
        <p:xfrm>
          <a:off x="251520" y="764704"/>
          <a:ext cx="8640960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4572000" y="1253718"/>
            <a:ext cx="36724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GB" b="1" dirty="0" smtClean="0"/>
              <a:t>Correlation </a:t>
            </a:r>
            <a:r>
              <a:rPr lang="en-GB" b="1" dirty="0"/>
              <a:t>btw </a:t>
            </a:r>
            <a:r>
              <a:rPr lang="en-GB" b="1" dirty="0" smtClean="0"/>
              <a:t>No </a:t>
            </a:r>
            <a:r>
              <a:rPr lang="en-GB" b="1" dirty="0"/>
              <a:t>of taxes &amp; </a:t>
            </a:r>
            <a:r>
              <a:rPr lang="en-GB" b="1" dirty="0" smtClean="0"/>
              <a:t>Revenue obtained </a:t>
            </a:r>
            <a:r>
              <a:rPr lang="en-GB" b="1" dirty="0"/>
              <a:t>is -</a:t>
            </a:r>
            <a:r>
              <a:rPr lang="en-GB" b="1" dirty="0" smtClean="0"/>
              <a:t>0.2</a:t>
            </a:r>
          </a:p>
          <a:p>
            <a:endParaRPr lang="en-GB" b="1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GB" b="1" dirty="0" smtClean="0"/>
              <a:t>Partly caused by agents &amp; partly by multiplicity of taxes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3245369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16" y="404664"/>
            <a:ext cx="8856984" cy="613800"/>
          </a:xfrm>
        </p:spPr>
        <p:txBody>
          <a:bodyPr>
            <a:normAutofit fontScale="90000"/>
          </a:bodyPr>
          <a:lstStyle/>
          <a:p>
            <a:pPr lvl="0"/>
            <a:r>
              <a:rPr lang="en-GB" b="1" dirty="0" smtClean="0"/>
              <a:t>What has been done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964488" cy="5472608"/>
          </a:xfrm>
        </p:spPr>
        <p:txBody>
          <a:bodyPr>
            <a:noAutofit/>
          </a:bodyPr>
          <a:lstStyle/>
          <a:p>
            <a:pPr lvl="0"/>
            <a:r>
              <a:rPr lang="en-GB" sz="2000" dirty="0" smtClean="0"/>
              <a:t>Better </a:t>
            </a:r>
            <a:r>
              <a:rPr lang="en-GB" sz="2000" dirty="0"/>
              <a:t>functioning tax </a:t>
            </a:r>
            <a:r>
              <a:rPr lang="en-GB" sz="2000" dirty="0" smtClean="0"/>
              <a:t>institutions</a:t>
            </a:r>
            <a:endParaRPr lang="en-GB" sz="2000" dirty="0"/>
          </a:p>
          <a:p>
            <a:pPr lvl="1"/>
            <a:r>
              <a:rPr lang="en-GB" sz="1600" dirty="0" smtClean="0"/>
              <a:t>IRS autonomy; increased professionalism &amp; funding</a:t>
            </a:r>
          </a:p>
          <a:p>
            <a:pPr lvl="1"/>
            <a:r>
              <a:rPr lang="en-GB" sz="1600" dirty="0"/>
              <a:t>Formulation of Strategy &amp; action </a:t>
            </a:r>
            <a:r>
              <a:rPr lang="en-GB" sz="1600" dirty="0" smtClean="0"/>
              <a:t>plans</a:t>
            </a:r>
          </a:p>
          <a:p>
            <a:pPr lvl="1"/>
            <a:r>
              <a:rPr lang="en-GB" sz="1600" dirty="0"/>
              <a:t>Intro of cutting-edge </a:t>
            </a:r>
            <a:r>
              <a:rPr lang="en-GB" sz="1600" dirty="0" smtClean="0"/>
              <a:t>tech leading to better coordination &amp; reduced leakages</a:t>
            </a:r>
            <a:endParaRPr lang="en-GB" sz="1600" dirty="0"/>
          </a:p>
          <a:p>
            <a:pPr lvl="1"/>
            <a:r>
              <a:rPr lang="en-GB" sz="1600" dirty="0"/>
              <a:t>Improvement of tax </a:t>
            </a:r>
            <a:r>
              <a:rPr lang="en-GB" sz="1600" dirty="0" smtClean="0"/>
              <a:t>databases</a:t>
            </a:r>
          </a:p>
          <a:p>
            <a:pPr lvl="1"/>
            <a:r>
              <a:rPr lang="en-US" sz="1600" dirty="0"/>
              <a:t>Enhanced procedures for liability </a:t>
            </a:r>
            <a:r>
              <a:rPr lang="en-US" sz="1600" dirty="0" smtClean="0"/>
              <a:t>assessment</a:t>
            </a:r>
          </a:p>
          <a:p>
            <a:pPr lvl="0"/>
            <a:r>
              <a:rPr lang="en-GB" sz="2000" dirty="0" smtClean="0"/>
              <a:t>Improved collection &amp; compliance among firms</a:t>
            </a:r>
            <a:endParaRPr lang="en-GB" sz="2000" dirty="0"/>
          </a:p>
          <a:p>
            <a:pPr lvl="0"/>
            <a:r>
              <a:rPr lang="en-GB" sz="2000" dirty="0" smtClean="0"/>
              <a:t>Improved Enlightenment &amp; outreach</a:t>
            </a:r>
          </a:p>
          <a:p>
            <a:pPr lvl="1"/>
            <a:r>
              <a:rPr lang="en-GB" sz="1600" dirty="0"/>
              <a:t>Better engagement of taxpayer </a:t>
            </a:r>
          </a:p>
          <a:p>
            <a:pPr lvl="1"/>
            <a:r>
              <a:rPr lang="en-GB" sz="1600" dirty="0" smtClean="0"/>
              <a:t>And commitment </a:t>
            </a:r>
            <a:r>
              <a:rPr lang="en-GB" sz="1600" dirty="0"/>
              <a:t>to </a:t>
            </a:r>
            <a:r>
              <a:rPr lang="en-GB" sz="1600" dirty="0" smtClean="0"/>
              <a:t>enforcement</a:t>
            </a:r>
          </a:p>
          <a:p>
            <a:pPr lvl="0"/>
            <a:r>
              <a:rPr lang="en-US" sz="2000" dirty="0" smtClean="0"/>
              <a:t>New </a:t>
            </a:r>
            <a:r>
              <a:rPr lang="en-US" sz="2000" dirty="0"/>
              <a:t>Revenue </a:t>
            </a:r>
            <a:r>
              <a:rPr lang="en-US" sz="2000" dirty="0" smtClean="0"/>
              <a:t>Windows - Consumption, Property, </a:t>
            </a:r>
            <a:r>
              <a:rPr lang="en-US" sz="2000" dirty="0"/>
              <a:t>Capital </a:t>
            </a:r>
            <a:r>
              <a:rPr lang="en-US" sz="2000" dirty="0" smtClean="0"/>
              <a:t>Gains, </a:t>
            </a:r>
            <a:r>
              <a:rPr lang="en-US" sz="2000" dirty="0"/>
              <a:t>Stamp </a:t>
            </a:r>
            <a:r>
              <a:rPr lang="en-US" sz="2000" dirty="0" smtClean="0"/>
              <a:t>Duties, etc.</a:t>
            </a:r>
            <a:endParaRPr lang="en-GB" sz="2000" dirty="0"/>
          </a:p>
          <a:p>
            <a:pPr lvl="1"/>
            <a:r>
              <a:rPr lang="en-US" sz="1600" dirty="0" smtClean="0"/>
              <a:t>Expansion </a:t>
            </a:r>
            <a:r>
              <a:rPr lang="en-US" sz="1600" dirty="0"/>
              <a:t>of tax base </a:t>
            </a:r>
            <a:r>
              <a:rPr lang="en-US" sz="1600" dirty="0" smtClean="0"/>
              <a:t>including Presumptive Tax for informal sector</a:t>
            </a:r>
            <a:endParaRPr lang="en-GB" sz="1600" dirty="0"/>
          </a:p>
          <a:p>
            <a:pPr lvl="0"/>
            <a:r>
              <a:rPr lang="en-US" sz="2000" dirty="0" smtClean="0"/>
              <a:t>TIN registration</a:t>
            </a:r>
            <a:endParaRPr lang="en-GB" sz="1600" dirty="0"/>
          </a:p>
          <a:p>
            <a:pPr lvl="1"/>
            <a:r>
              <a:rPr lang="en-US" sz="1600" dirty="0"/>
              <a:t>State-wide electronic taxpayer enumeration survey. </a:t>
            </a:r>
            <a:endParaRPr lang="en-GB" sz="1000" dirty="0"/>
          </a:p>
          <a:p>
            <a:pPr lvl="0"/>
            <a:r>
              <a:rPr lang="en-US" sz="2000" dirty="0"/>
              <a:t>Improvement in </a:t>
            </a:r>
            <a:r>
              <a:rPr lang="en-US" sz="2000" dirty="0" smtClean="0"/>
              <a:t>business environment </a:t>
            </a:r>
            <a:r>
              <a:rPr lang="en-US" sz="2000" dirty="0"/>
              <a:t>to attract private </a:t>
            </a:r>
            <a:r>
              <a:rPr lang="en-US" sz="2000" dirty="0" smtClean="0"/>
              <a:t>capital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0224667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7776864" cy="360040"/>
          </a:xfrm>
        </p:spPr>
        <p:txBody>
          <a:bodyPr>
            <a:noAutofit/>
          </a:bodyPr>
          <a:lstStyle/>
          <a:p>
            <a:r>
              <a:rPr lang="en-GB" sz="3400" b="1" dirty="0" smtClean="0"/>
              <a:t>Learning from Lagos</a:t>
            </a:r>
            <a:endParaRPr lang="en-GB" sz="3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36104"/>
            <a:ext cx="8784976" cy="5805264"/>
          </a:xfrm>
        </p:spPr>
        <p:txBody>
          <a:bodyPr>
            <a:noAutofit/>
          </a:bodyPr>
          <a:lstStyle/>
          <a:p>
            <a:r>
              <a:rPr lang="en-GB" sz="2400" dirty="0" smtClean="0"/>
              <a:t>Different but not so different  </a:t>
            </a:r>
          </a:p>
          <a:p>
            <a:r>
              <a:rPr lang="en-GB" sz="2400" dirty="0" smtClean="0"/>
              <a:t>Faced same challenges</a:t>
            </a:r>
          </a:p>
          <a:p>
            <a:pPr lvl="1"/>
            <a:r>
              <a:rPr lang="en-GB" sz="2000" dirty="0">
                <a:latin typeface="Comic Sans MS" pitchFamily="66" charset="0"/>
              </a:rPr>
              <a:t>Multiple </a:t>
            </a:r>
            <a:r>
              <a:rPr lang="en-GB" sz="2000" dirty="0" smtClean="0">
                <a:latin typeface="Comic Sans MS" pitchFamily="66" charset="0"/>
              </a:rPr>
              <a:t>taxes, </a:t>
            </a:r>
            <a:r>
              <a:rPr lang="en-GB" sz="2000" dirty="0">
                <a:latin typeface="Comic Sans MS" pitchFamily="66" charset="0"/>
              </a:rPr>
              <a:t>illegal fees</a:t>
            </a:r>
            <a:r>
              <a:rPr lang="en-GB" sz="2000" dirty="0" smtClean="0">
                <a:latin typeface="Comic Sans MS" pitchFamily="66" charset="0"/>
              </a:rPr>
              <a:t>, arbitrariness; low </a:t>
            </a:r>
            <a:r>
              <a:rPr lang="en-GB" sz="2000" dirty="0">
                <a:latin typeface="Comic Sans MS" pitchFamily="66" charset="0"/>
              </a:rPr>
              <a:t>compliance</a:t>
            </a:r>
          </a:p>
          <a:p>
            <a:pPr lvl="1"/>
            <a:r>
              <a:rPr lang="en-GB" sz="2000" dirty="0" smtClean="0">
                <a:latin typeface="Comic Sans MS" pitchFamily="66" charset="0"/>
              </a:rPr>
              <a:t>Database?? Leakages; Obsolete tax </a:t>
            </a:r>
            <a:r>
              <a:rPr lang="en-GB" sz="2000" dirty="0">
                <a:latin typeface="Comic Sans MS" pitchFamily="66" charset="0"/>
              </a:rPr>
              <a:t>laws</a:t>
            </a:r>
          </a:p>
          <a:p>
            <a:r>
              <a:rPr lang="en-GB" sz="2400" dirty="0">
                <a:latin typeface="Comic Sans MS" pitchFamily="66" charset="0"/>
              </a:rPr>
              <a:t>But responded differently</a:t>
            </a:r>
          </a:p>
          <a:p>
            <a:r>
              <a:rPr lang="en-GB" sz="2400" dirty="0">
                <a:latin typeface="Comic Sans MS" pitchFamily="66" charset="0"/>
              </a:rPr>
              <a:t>Autonomy, Professionalization &amp; </a:t>
            </a:r>
            <a:r>
              <a:rPr lang="en-GB" sz="2400" dirty="0" smtClean="0">
                <a:latin typeface="Comic Sans MS" pitchFamily="66" charset="0"/>
              </a:rPr>
              <a:t>Restructuring </a:t>
            </a:r>
            <a:r>
              <a:rPr lang="en-GB" sz="2400" dirty="0">
                <a:latin typeface="Comic Sans MS" pitchFamily="66" charset="0"/>
              </a:rPr>
              <a:t>of LIRS</a:t>
            </a:r>
          </a:p>
          <a:p>
            <a:pPr lvl="1"/>
            <a:r>
              <a:rPr lang="en-GB" sz="2000" dirty="0" smtClean="0">
                <a:latin typeface="Comic Sans MS" pitchFamily="66" charset="0"/>
              </a:rPr>
              <a:t>Harmonization </a:t>
            </a:r>
            <a:r>
              <a:rPr lang="en-GB" sz="2000" dirty="0">
                <a:latin typeface="Comic Sans MS" pitchFamily="66" charset="0"/>
              </a:rPr>
              <a:t>of </a:t>
            </a:r>
            <a:r>
              <a:rPr lang="en-GB" sz="2000" dirty="0" smtClean="0">
                <a:latin typeface="Comic Sans MS" pitchFamily="66" charset="0"/>
              </a:rPr>
              <a:t>directorates; </a:t>
            </a:r>
            <a:r>
              <a:rPr lang="en-US" sz="2000" dirty="0" smtClean="0">
                <a:latin typeface="Comic Sans MS" pitchFamily="66" charset="0"/>
              </a:rPr>
              <a:t>Facility upgrade</a:t>
            </a:r>
            <a:endParaRPr lang="en-US" sz="2000" dirty="0">
              <a:latin typeface="Comic Sans MS" pitchFamily="66" charset="0"/>
            </a:endParaRPr>
          </a:p>
          <a:p>
            <a:pPr lvl="1"/>
            <a:r>
              <a:rPr lang="en-US" sz="2000" dirty="0">
                <a:latin typeface="Comic Sans MS" pitchFamily="66" charset="0"/>
              </a:rPr>
              <a:t>Accelerated </a:t>
            </a:r>
            <a:r>
              <a:rPr lang="en-US" sz="2000" dirty="0" smtClean="0">
                <a:latin typeface="Comic Sans MS" pitchFamily="66" charset="0"/>
              </a:rPr>
              <a:t>back Audits </a:t>
            </a:r>
            <a:r>
              <a:rPr lang="en-US" sz="2000" dirty="0">
                <a:latin typeface="Comic Sans MS" pitchFamily="66" charset="0"/>
              </a:rPr>
              <a:t>– over </a:t>
            </a:r>
            <a:r>
              <a:rPr lang="en-US" sz="2000" dirty="0" smtClean="0">
                <a:latin typeface="Comic Sans MS" pitchFamily="66" charset="0"/>
              </a:rPr>
              <a:t>1000 pros &amp; 9000 </a:t>
            </a:r>
            <a:r>
              <a:rPr lang="en-US" sz="2000" dirty="0" err="1">
                <a:latin typeface="Comic Sans MS" pitchFamily="66" charset="0"/>
              </a:rPr>
              <a:t>bizs</a:t>
            </a:r>
            <a:r>
              <a:rPr lang="en-US" sz="2000" dirty="0">
                <a:latin typeface="Comic Sans MS" pitchFamily="66" charset="0"/>
              </a:rPr>
              <a:t> in 3 </a:t>
            </a:r>
            <a:r>
              <a:rPr lang="en-US" sz="2000" dirty="0" err="1" smtClean="0">
                <a:latin typeface="Comic Sans MS" pitchFamily="66" charset="0"/>
              </a:rPr>
              <a:t>yrs</a:t>
            </a:r>
            <a:endParaRPr lang="en-US" sz="2000" dirty="0">
              <a:latin typeface="Comic Sans MS" pitchFamily="66" charset="0"/>
            </a:endParaRPr>
          </a:p>
          <a:p>
            <a:r>
              <a:rPr lang="en-GB" sz="2400" dirty="0">
                <a:latin typeface="Comic Sans MS" pitchFamily="66" charset="0"/>
              </a:rPr>
              <a:t>Enlightenment &amp; Stakeholder Engagement</a:t>
            </a:r>
          </a:p>
          <a:p>
            <a:pPr lvl="1"/>
            <a:r>
              <a:rPr lang="en-US" sz="2000" dirty="0" smtClean="0"/>
              <a:t>Tax </a:t>
            </a:r>
            <a:r>
              <a:rPr lang="en-US" sz="2000" dirty="0"/>
              <a:t>Enlightenment Teams</a:t>
            </a:r>
            <a:r>
              <a:rPr lang="en-US" sz="2000" dirty="0" smtClean="0"/>
              <a:t>;</a:t>
            </a:r>
            <a:r>
              <a:rPr lang="en-US" sz="1800" dirty="0" smtClean="0"/>
              <a:t> Conferences &amp; Awards, </a:t>
            </a:r>
            <a:r>
              <a:rPr lang="en-US" sz="1800" dirty="0"/>
              <a:t>Town Hall Meetings </a:t>
            </a:r>
          </a:p>
          <a:p>
            <a:r>
              <a:rPr lang="en-GB" sz="2400" dirty="0">
                <a:latin typeface="Comic Sans MS" pitchFamily="66" charset="0"/>
              </a:rPr>
              <a:t>Strategic Partnership &amp; Collaborations – Banks; </a:t>
            </a:r>
            <a:r>
              <a:rPr lang="en-GB" sz="2400" dirty="0" smtClean="0">
                <a:latin typeface="Comic Sans MS" pitchFamily="66" charset="0"/>
              </a:rPr>
              <a:t>NECA</a:t>
            </a:r>
            <a:endParaRPr lang="en-GB" sz="2400" dirty="0">
              <a:latin typeface="Comic Sans MS" pitchFamily="66" charset="0"/>
            </a:endParaRPr>
          </a:p>
          <a:p>
            <a:r>
              <a:rPr lang="en-GB" sz="2400" dirty="0">
                <a:latin typeface="Comic Sans MS" pitchFamily="66" charset="0"/>
              </a:rPr>
              <a:t>Reengineering &amp; simplification of assessment &amp; </a:t>
            </a:r>
            <a:r>
              <a:rPr lang="en-GB" sz="2400" dirty="0" smtClean="0">
                <a:latin typeface="Comic Sans MS" pitchFamily="66" charset="0"/>
              </a:rPr>
              <a:t>payment</a:t>
            </a:r>
            <a:endParaRPr lang="en-GB" sz="2400" dirty="0">
              <a:latin typeface="Comic Sans MS" pitchFamily="66" charset="0"/>
            </a:endParaRPr>
          </a:p>
          <a:p>
            <a:r>
              <a:rPr lang="en-US" sz="2400" dirty="0">
                <a:latin typeface="Comic Sans MS" pitchFamily="66" charset="0"/>
              </a:rPr>
              <a:t>Unusual political </a:t>
            </a:r>
            <a:r>
              <a:rPr lang="en-US" sz="2400" dirty="0" smtClean="0">
                <a:latin typeface="Comic Sans MS" pitchFamily="66" charset="0"/>
              </a:rPr>
              <a:t>commitment</a:t>
            </a:r>
          </a:p>
          <a:p>
            <a:r>
              <a:rPr lang="en-GB" sz="2400" dirty="0" smtClean="0"/>
              <a:t>Lesson: Fiscal </a:t>
            </a:r>
            <a:r>
              <a:rPr lang="en-GB" sz="2400" dirty="0"/>
              <a:t>Crises help </a:t>
            </a:r>
            <a:r>
              <a:rPr lang="en-GB" sz="2400" dirty="0" smtClean="0"/>
              <a:t>IGR (Withheld LG FAAC)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3245369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13184"/>
            <a:ext cx="8686800" cy="7395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3600" b="1" dirty="0" smtClean="0">
                <a:latin typeface="Comic Sans MS" pitchFamily="66" charset="0"/>
              </a:rPr>
              <a:t>Short Term Useful Moves</a:t>
            </a:r>
            <a:endParaRPr lang="en-GB" sz="3600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17166"/>
            <a:ext cx="8686800" cy="5292154"/>
          </a:xfrm>
        </p:spPr>
        <p:txBody>
          <a:bodyPr>
            <a:noAutofit/>
          </a:bodyPr>
          <a:lstStyle/>
          <a:p>
            <a:pPr marL="463550" indent="-347663"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Palatino Linotype" pitchFamily="18" charset="0"/>
              </a:rPr>
              <a:t>Policy Direction – must be clear; conciliatory where necessary</a:t>
            </a:r>
          </a:p>
          <a:p>
            <a:pPr marL="463550" indent="-347663"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Palatino Linotype" pitchFamily="18" charset="0"/>
              </a:rPr>
              <a:t>Strengthen current Revenue MDAs </a:t>
            </a:r>
            <a:r>
              <a:rPr lang="en-US" sz="2400" dirty="0" err="1" smtClean="0">
                <a:latin typeface="Palatino Linotype" pitchFamily="18" charset="0"/>
              </a:rPr>
              <a:t>esp</a:t>
            </a:r>
            <a:r>
              <a:rPr lang="en-US" sz="2400" dirty="0" smtClean="0">
                <a:latin typeface="Palatino Linotype" pitchFamily="18" charset="0"/>
              </a:rPr>
              <a:t> BIR</a:t>
            </a:r>
          </a:p>
          <a:p>
            <a:pPr lvl="1"/>
            <a:r>
              <a:rPr lang="en-GB" sz="2400" dirty="0" smtClean="0"/>
              <a:t>Transport, </a:t>
            </a:r>
            <a:r>
              <a:rPr lang="en-GB" sz="2400" dirty="0" err="1" smtClean="0"/>
              <a:t>Mkts</a:t>
            </a:r>
            <a:r>
              <a:rPr lang="en-GB" sz="2400" dirty="0" smtClean="0"/>
              <a:t>, Lands, </a:t>
            </a:r>
            <a:r>
              <a:rPr lang="en-GB" sz="2400" dirty="0" err="1" smtClean="0"/>
              <a:t>etc</a:t>
            </a:r>
            <a:r>
              <a:rPr lang="en-GB" sz="2400" dirty="0" smtClean="0"/>
              <a:t> to reduce leakages</a:t>
            </a:r>
            <a:endParaRPr lang="en-GB" sz="2400" dirty="0"/>
          </a:p>
          <a:p>
            <a:pPr marL="863600" lvl="1" indent="-347663"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Palatino Linotype" pitchFamily="18" charset="0"/>
              </a:rPr>
              <a:t>And do what they are doing better</a:t>
            </a:r>
          </a:p>
          <a:p>
            <a:pPr marL="863600" lvl="1" indent="-347663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 sz="2000" dirty="0">
                <a:latin typeface="Comic Sans MS" pitchFamily="66" charset="0"/>
              </a:rPr>
              <a:t>Set realistic and evidence-based revenue targets for </a:t>
            </a:r>
            <a:r>
              <a:rPr lang="en-US" sz="2000" dirty="0" smtClean="0">
                <a:latin typeface="Comic Sans MS" pitchFamily="66" charset="0"/>
              </a:rPr>
              <a:t>them</a:t>
            </a:r>
            <a:endParaRPr lang="en-US" sz="2000" dirty="0" smtClean="0">
              <a:latin typeface="Palatino Linotype" pitchFamily="18" charset="0"/>
            </a:endParaRPr>
          </a:p>
          <a:p>
            <a:pPr marL="463550" indent="-347663">
              <a:spcBef>
                <a:spcPts val="1200"/>
              </a:spcBef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Palatino Linotype" pitchFamily="18" charset="0"/>
              </a:rPr>
              <a:t>Bring </a:t>
            </a:r>
            <a:r>
              <a:rPr lang="en-US" sz="2400" dirty="0">
                <a:latin typeface="Palatino Linotype" pitchFamily="18" charset="0"/>
              </a:rPr>
              <a:t>more tax payers into </a:t>
            </a:r>
            <a:r>
              <a:rPr lang="en-US" sz="2400" dirty="0" smtClean="0">
                <a:latin typeface="Palatino Linotype" pitchFamily="18" charset="0"/>
              </a:rPr>
              <a:t>net</a:t>
            </a:r>
          </a:p>
          <a:p>
            <a:pPr marL="863600" lvl="1" indent="-347663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 sz="2000" dirty="0" smtClean="0"/>
              <a:t>Interface </a:t>
            </a:r>
            <a:r>
              <a:rPr lang="en-US" sz="2000" dirty="0"/>
              <a:t>with </a:t>
            </a:r>
            <a:r>
              <a:rPr lang="en-US" sz="2000" dirty="0" smtClean="0"/>
              <a:t>INEC, CBN (BVN), FIRS, CAC, </a:t>
            </a:r>
            <a:r>
              <a:rPr lang="en-US" sz="2000" dirty="0" err="1" smtClean="0"/>
              <a:t>etc</a:t>
            </a:r>
            <a:endParaRPr lang="en-US" sz="2000" dirty="0">
              <a:latin typeface="Palatino Linotype" pitchFamily="18" charset="0"/>
            </a:endParaRPr>
          </a:p>
          <a:p>
            <a:pPr marL="463550" indent="-347663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Palatino Linotype" pitchFamily="18" charset="0"/>
              </a:rPr>
              <a:t>Review use of revenue agents/contractors</a:t>
            </a:r>
          </a:p>
          <a:p>
            <a:pPr marL="63500" indent="-347663"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 sz="2400" dirty="0" smtClean="0">
                <a:latin typeface="Palatino Linotype" pitchFamily="18" charset="0"/>
              </a:rPr>
              <a:t>Review “self-accounting</a:t>
            </a:r>
            <a:r>
              <a:rPr lang="en-US" sz="2400" dirty="0">
                <a:latin typeface="Palatino Linotype" pitchFamily="18" charset="0"/>
              </a:rPr>
              <a:t>” MDAs </a:t>
            </a:r>
            <a:endParaRPr lang="en-US" sz="2400" dirty="0" smtClean="0"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2404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850106"/>
          </a:xfrm>
        </p:spPr>
        <p:txBody>
          <a:bodyPr>
            <a:normAutofit/>
          </a:bodyPr>
          <a:lstStyle/>
          <a:p>
            <a:r>
              <a:rPr lang="en-GB" sz="3600" b="1" dirty="0" smtClean="0"/>
              <a:t>Short Term Useful Moves Cont’d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25144"/>
          </a:xfrm>
        </p:spPr>
        <p:txBody>
          <a:bodyPr>
            <a:noAutofit/>
          </a:bodyPr>
          <a:lstStyle/>
          <a:p>
            <a:pPr marL="63500" indent="-347663">
              <a:lnSpc>
                <a:spcPts val="2500"/>
              </a:lnSpc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 sz="2400" dirty="0">
                <a:latin typeface="Comic Sans MS" pitchFamily="66" charset="0"/>
              </a:rPr>
              <a:t>Strengthen audit system</a:t>
            </a:r>
          </a:p>
          <a:p>
            <a:r>
              <a:rPr lang="en-GB" sz="2400" dirty="0">
                <a:latin typeface="Comic Sans MS" pitchFamily="66" charset="0"/>
              </a:rPr>
              <a:t>Think </a:t>
            </a:r>
            <a:r>
              <a:rPr lang="en-GB" sz="2400" dirty="0" smtClean="0">
                <a:latin typeface="Comic Sans MS" pitchFamily="66" charset="0"/>
              </a:rPr>
              <a:t>through government </a:t>
            </a:r>
            <a:r>
              <a:rPr lang="en-GB" sz="2400" dirty="0">
                <a:latin typeface="Comic Sans MS" pitchFamily="66" charset="0"/>
              </a:rPr>
              <a:t>spending</a:t>
            </a:r>
          </a:p>
          <a:p>
            <a:pPr lvl="1"/>
            <a:r>
              <a:rPr lang="en-GB" sz="2000" dirty="0">
                <a:latin typeface="Comic Sans MS" pitchFamily="66" charset="0"/>
              </a:rPr>
              <a:t>Fix leaking Pipes –health/water/education/biz support; </a:t>
            </a:r>
            <a:r>
              <a:rPr lang="en-GB" sz="2000" dirty="0" err="1">
                <a:latin typeface="Comic Sans MS" pitchFamily="66" charset="0"/>
              </a:rPr>
              <a:t>handouts</a:t>
            </a:r>
            <a:r>
              <a:rPr lang="en-GB" sz="2000" dirty="0">
                <a:latin typeface="Comic Sans MS" pitchFamily="66" charset="0"/>
              </a:rPr>
              <a:t>, user fees</a:t>
            </a:r>
            <a:r>
              <a:rPr lang="en-GB" sz="2000" dirty="0" smtClean="0">
                <a:latin typeface="Comic Sans MS" pitchFamily="66" charset="0"/>
              </a:rPr>
              <a:t>?</a:t>
            </a:r>
            <a:endParaRPr lang="en-GB" sz="2000" dirty="0">
              <a:latin typeface="Comic Sans MS" pitchFamily="66" charset="0"/>
            </a:endParaRPr>
          </a:p>
          <a:p>
            <a:pPr marL="63500" indent="-347663">
              <a:lnSpc>
                <a:spcPts val="2500"/>
              </a:lnSpc>
              <a:spcBef>
                <a:spcPts val="1200"/>
              </a:spcBef>
              <a:buFont typeface="Wingdings" pitchFamily="2" charset="2"/>
              <a:buChar char="§"/>
              <a:defRPr/>
            </a:pPr>
            <a:r>
              <a:rPr lang="en-US" sz="2400" dirty="0">
                <a:latin typeface="Comic Sans MS" pitchFamily="66" charset="0"/>
              </a:rPr>
              <a:t>Advertise </a:t>
            </a:r>
            <a:r>
              <a:rPr lang="en-US" sz="2400" dirty="0" err="1">
                <a:latin typeface="Comic Sans MS" pitchFamily="66" charset="0"/>
              </a:rPr>
              <a:t>Govt</a:t>
            </a:r>
            <a:r>
              <a:rPr lang="en-US" sz="2400" dirty="0">
                <a:latin typeface="Comic Sans MS" pitchFamily="66" charset="0"/>
              </a:rPr>
              <a:t>; change perceptions</a:t>
            </a:r>
          </a:p>
          <a:p>
            <a:r>
              <a:rPr lang="en-GB" sz="2400" dirty="0">
                <a:latin typeface="Comic Sans MS" pitchFamily="66" charset="0"/>
              </a:rPr>
              <a:t>Functional Revenue court </a:t>
            </a:r>
          </a:p>
          <a:p>
            <a:r>
              <a:rPr lang="en-GB" sz="2400" dirty="0">
                <a:latin typeface="Comic Sans MS" pitchFamily="66" charset="0"/>
              </a:rPr>
              <a:t>Rationalization of taxes and payment points</a:t>
            </a:r>
          </a:p>
          <a:p>
            <a:r>
              <a:rPr lang="en-GB" sz="2400" dirty="0" smtClean="0">
                <a:latin typeface="Comic Sans MS" pitchFamily="66" charset="0"/>
              </a:rPr>
              <a:t>Enlightenment &amp; tax </a:t>
            </a:r>
            <a:r>
              <a:rPr lang="en-GB" sz="2400" dirty="0">
                <a:latin typeface="Comic Sans MS" pitchFamily="66" charset="0"/>
              </a:rPr>
              <a:t>education</a:t>
            </a:r>
          </a:p>
          <a:p>
            <a:r>
              <a:rPr lang="en-GB" sz="2400" dirty="0">
                <a:latin typeface="Comic Sans MS" pitchFamily="66" charset="0"/>
              </a:rPr>
              <a:t>Lunch meetings with industrialists</a:t>
            </a:r>
          </a:p>
          <a:p>
            <a:pPr lvl="0"/>
            <a:r>
              <a:rPr lang="en-GB" sz="2400" dirty="0">
                <a:latin typeface="Comic Sans MS" pitchFamily="66" charset="0"/>
              </a:rPr>
              <a:t>Presumptive Tax for all</a:t>
            </a:r>
          </a:p>
          <a:p>
            <a:pPr lvl="1"/>
            <a:r>
              <a:rPr lang="en-GB" sz="2000" dirty="0">
                <a:latin typeface="Comic Sans MS" pitchFamily="66" charset="0"/>
              </a:rPr>
              <a:t>Calibrate this based on some indicators (e.g. dwelling place, visible assets, </a:t>
            </a:r>
            <a:r>
              <a:rPr lang="en-GB" sz="2000" dirty="0" err="1">
                <a:latin typeface="Comic Sans MS" pitchFamily="66" charset="0"/>
              </a:rPr>
              <a:t>etc</a:t>
            </a:r>
            <a:r>
              <a:rPr lang="en-GB" sz="2000" dirty="0" smtClean="0">
                <a:latin typeface="Comic Sans MS" pitchFamily="66" charset="0"/>
              </a:rPr>
              <a:t>)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258635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490" y="138108"/>
            <a:ext cx="7756263" cy="62659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2800" b="1" dirty="0" smtClean="0"/>
              <a:t>Oil Price, Reserves &amp; Balancing Budget</a:t>
            </a:r>
            <a:endParaRPr lang="en-GB" sz="2800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250825" y="1124744"/>
            <a:ext cx="4033838" cy="5328939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n-GB" dirty="0"/>
              <a:t>Global Geopolitics </a:t>
            </a:r>
            <a:r>
              <a:rPr lang="en-GB" dirty="0" smtClean="0"/>
              <a:t>&amp; Oil </a:t>
            </a:r>
            <a:r>
              <a:rPr lang="en-GB" dirty="0"/>
              <a:t>Prices</a:t>
            </a:r>
          </a:p>
          <a:p>
            <a:pPr lvl="1">
              <a:defRPr/>
            </a:pPr>
            <a:r>
              <a:rPr lang="en-GB" dirty="0" smtClean="0"/>
              <a:t>Russia, Saudi &amp; US</a:t>
            </a:r>
          </a:p>
          <a:p>
            <a:pPr lvl="1">
              <a:defRPr/>
            </a:pPr>
            <a:r>
              <a:rPr lang="en-GB" dirty="0" smtClean="0"/>
              <a:t>Shale Oil?</a:t>
            </a:r>
          </a:p>
          <a:p>
            <a:pPr lvl="2">
              <a:defRPr/>
            </a:pPr>
            <a:r>
              <a:rPr lang="en-GB" dirty="0" smtClean="0"/>
              <a:t>Too late! Prices been up too long &amp; they’ve matured</a:t>
            </a:r>
          </a:p>
          <a:p>
            <a:pPr lvl="2">
              <a:defRPr/>
            </a:pPr>
            <a:r>
              <a:rPr lang="en-GB" dirty="0" smtClean="0"/>
              <a:t>Now engrained, perfecting </a:t>
            </a:r>
            <a:r>
              <a:rPr lang="en-GB" dirty="0"/>
              <a:t>technology to keep up with price fall</a:t>
            </a:r>
          </a:p>
          <a:p>
            <a:pPr>
              <a:defRPr/>
            </a:pPr>
            <a:r>
              <a:rPr lang="en-GB" dirty="0" smtClean="0"/>
              <a:t>Saudi now burns reserves at $12b per month</a:t>
            </a:r>
          </a:p>
          <a:p>
            <a:pPr lvl="1">
              <a:defRPr/>
            </a:pPr>
            <a:r>
              <a:rPr lang="en-GB" dirty="0" smtClean="0"/>
              <a:t>Predicted to go broke in about 2 years</a:t>
            </a:r>
          </a:p>
          <a:p>
            <a:pPr>
              <a:defRPr/>
            </a:pPr>
            <a:r>
              <a:rPr lang="en-GB" dirty="0" smtClean="0"/>
              <a:t>OPEC is all but dissolved</a:t>
            </a:r>
          </a:p>
          <a:p>
            <a:pPr>
              <a:defRPr/>
            </a:pPr>
            <a:r>
              <a:rPr lang="en-GB" b="1" dirty="0" smtClean="0"/>
              <a:t>So? </a:t>
            </a:r>
            <a:r>
              <a:rPr lang="en-GB" dirty="0" smtClean="0"/>
              <a:t>Oil prices may never get back to former levels; not in medium term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B4A8E8-12F1-4D86-8977-4FEA9E811E9E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129624"/>
              </p:ext>
            </p:extLst>
          </p:nvPr>
        </p:nvGraphicFramePr>
        <p:xfrm>
          <a:off x="4211960" y="1081616"/>
          <a:ext cx="4716463" cy="52997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7084"/>
                <a:gridCol w="1343292"/>
                <a:gridCol w="1039003"/>
                <a:gridCol w="1167084"/>
              </a:tblGrid>
              <a:tr h="72008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Country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 smtClean="0">
                          <a:effectLst/>
                        </a:rPr>
                        <a:t>Price needed to </a:t>
                      </a:r>
                      <a:r>
                        <a:rPr lang="en-GB" sz="1600" u="none" strike="noStrike" dirty="0">
                          <a:effectLst/>
                        </a:rPr>
                        <a:t>balance </a:t>
                      </a:r>
                      <a:r>
                        <a:rPr lang="en-GB" sz="1600" u="none" strike="noStrike" dirty="0" smtClean="0">
                          <a:effectLst/>
                        </a:rPr>
                        <a:t>Budget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Reserves ($b)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Sovereign Wealth Fund ($b)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9524" marB="0" anchor="b"/>
                </a:tc>
              </a:tr>
              <a:tr h="35058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Norway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 smtClean="0">
                          <a:effectLst/>
                        </a:rPr>
                        <a:t>$40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952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u="none" strike="noStrike" dirty="0">
                          <a:effectLst/>
                        </a:rPr>
                        <a:t>65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7" marR="9527" marT="952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882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9524" marB="0" anchor="b"/>
                </a:tc>
              </a:tr>
              <a:tr h="35058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Kuwait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 smtClean="0">
                          <a:effectLst/>
                        </a:rPr>
                        <a:t>$54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952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u="none" strike="noStrike">
                          <a:effectLst/>
                        </a:rPr>
                        <a:t>39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7" marR="9527" marT="952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592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9524" marB="0" anchor="b"/>
                </a:tc>
              </a:tr>
              <a:tr h="63455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 smtClean="0">
                          <a:effectLst/>
                        </a:rPr>
                        <a:t>UAE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 smtClean="0">
                          <a:effectLst/>
                        </a:rPr>
                        <a:t>$55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952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u="none" strike="noStrike" dirty="0">
                          <a:effectLst/>
                        </a:rPr>
                        <a:t>75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7" marR="9527" marT="952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</a:rPr>
                        <a:t>773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9524" marB="0" anchor="b"/>
                </a:tc>
              </a:tr>
              <a:tr h="35058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Russia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 smtClean="0">
                          <a:effectLst/>
                        </a:rPr>
                        <a:t>$105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952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u="none" strike="noStrike">
                          <a:effectLst/>
                        </a:rPr>
                        <a:t>358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7" marR="9527" marT="9524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9524" marB="0" anchor="b"/>
                </a:tc>
              </a:tr>
              <a:tr h="47560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 smtClean="0">
                          <a:effectLst/>
                        </a:rPr>
                        <a:t>S/Arabia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 smtClean="0">
                          <a:effectLst/>
                        </a:rPr>
                        <a:t>$106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952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u="none" strike="noStrike">
                          <a:effectLst/>
                        </a:rPr>
                        <a:t>672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7" marR="9527" marT="952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>
                          <a:effectLst/>
                        </a:rPr>
                        <a:t>757.2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9524" marB="0" anchor="b"/>
                </a:tc>
              </a:tr>
              <a:tr h="35058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Nigeria</a:t>
                      </a:r>
                      <a:endParaRPr lang="en-GB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$122</a:t>
                      </a:r>
                      <a:endParaRPr lang="en-GB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952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28</a:t>
                      </a:r>
                      <a:endParaRPr lang="en-GB" sz="1600" b="0" i="0" u="none" strike="noStrike" dirty="0">
                        <a:solidFill>
                          <a:srgbClr val="FF0000"/>
                        </a:solidFill>
                        <a:effectLst/>
                        <a:latin typeface="Arial"/>
                      </a:endParaRPr>
                    </a:p>
                  </a:txBody>
                  <a:tcPr marL="9527" marR="9527" marT="952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en-GB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9524" marB="0" anchor="b"/>
                </a:tc>
              </a:tr>
              <a:tr h="35058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Iran 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 smtClean="0">
                          <a:effectLst/>
                        </a:rPr>
                        <a:t>$131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952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u="none" strike="noStrike">
                          <a:effectLst/>
                        </a:rPr>
                        <a:t>110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7" marR="9527" marT="9524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9524" marB="0" anchor="b"/>
                </a:tc>
              </a:tr>
              <a:tr h="35058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Algeria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 smtClean="0">
                          <a:effectLst/>
                        </a:rPr>
                        <a:t>$131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952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u="none" strike="noStrike">
                          <a:effectLst/>
                        </a:rPr>
                        <a:t>194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7" marR="9527" marT="9524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9524" marB="0" anchor="b"/>
                </a:tc>
              </a:tr>
              <a:tr h="35058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Venezuela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 smtClean="0">
                          <a:effectLst/>
                        </a:rPr>
                        <a:t>$160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952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u="none" strike="noStrike">
                          <a:effectLst/>
                        </a:rPr>
                        <a:t>20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7" marR="9527" marT="9524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9524" marB="0" anchor="b"/>
                </a:tc>
              </a:tr>
              <a:tr h="4972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>
                          <a:effectLst/>
                        </a:rPr>
                        <a:t>Taiwan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 smtClean="0">
                          <a:effectLst/>
                        </a:rPr>
                        <a:t>                  N.A</a:t>
                      </a:r>
                      <a:r>
                        <a:rPr lang="en-GB" sz="1600" u="none" strike="noStrike" dirty="0">
                          <a:effectLst/>
                        </a:rPr>
                        <a:t>.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952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u="none" strike="noStrike">
                          <a:effectLst/>
                        </a:rPr>
                        <a:t>426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7" marR="9527" marT="9524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9524" marB="0" anchor="b"/>
                </a:tc>
              </a:tr>
              <a:tr h="4972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>
                          <a:effectLst/>
                        </a:rPr>
                        <a:t>Japan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u="none" strike="noStrike" dirty="0" smtClean="0">
                          <a:effectLst/>
                        </a:rPr>
                        <a:t>                  N.A</a:t>
                      </a:r>
                      <a:r>
                        <a:rPr lang="en-GB" sz="1600" u="none" strike="noStrike" dirty="0">
                          <a:effectLst/>
                        </a:rPr>
                        <a:t>.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9524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GB" sz="1600" u="none" strike="noStrike">
                          <a:effectLst/>
                        </a:rPr>
                        <a:t>1,243</a:t>
                      </a:r>
                      <a:endParaRPr lang="en-GB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7" marR="9527" marT="9524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u="none" strike="noStrike" dirty="0">
                          <a:effectLst/>
                        </a:rPr>
                        <a:t>1150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7" marR="9527" marT="9524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46475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8382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en-GB" sz="4000" b="1" dirty="0">
                <a:latin typeface="Comic Sans MS" pitchFamily="66" charset="0"/>
              </a:rPr>
              <a:t>Useful Moves – Long Term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4860776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>
                <a:latin typeface="Comic Sans MS" pitchFamily="66" charset="0"/>
              </a:rPr>
              <a:t>Groom &amp; Invest in </a:t>
            </a:r>
            <a:r>
              <a:rPr lang="en-US" sz="2800" dirty="0" smtClean="0">
                <a:latin typeface="Comic Sans MS" pitchFamily="66" charset="0"/>
              </a:rPr>
              <a:t>IGR before Hoping to Reap</a:t>
            </a:r>
          </a:p>
          <a:p>
            <a:pPr lvl="1"/>
            <a:r>
              <a:rPr lang="en-GB" sz="2000" dirty="0"/>
              <a:t>Private Sector generate IGR; So need to be tended</a:t>
            </a:r>
          </a:p>
          <a:p>
            <a:pPr lvl="1"/>
            <a:r>
              <a:rPr lang="en-GB" sz="2000" dirty="0"/>
              <a:t>Deliberate minimisation of </a:t>
            </a:r>
            <a:r>
              <a:rPr lang="en-GB" sz="2000" dirty="0" smtClean="0"/>
              <a:t>constraints, </a:t>
            </a:r>
            <a:r>
              <a:rPr lang="en-US" sz="2000" dirty="0">
                <a:latin typeface="Comic Sans MS" pitchFamily="66" charset="0"/>
              </a:rPr>
              <a:t>R&amp;D Support; Incentives for Export; support for </a:t>
            </a:r>
            <a:r>
              <a:rPr lang="en-US" sz="2000" dirty="0" smtClean="0">
                <a:latin typeface="Comic Sans MS" pitchFamily="66" charset="0"/>
              </a:rPr>
              <a:t>formalization, support for book-keeping</a:t>
            </a:r>
            <a:endParaRPr lang="en-GB" sz="2000" dirty="0"/>
          </a:p>
          <a:p>
            <a:pPr lvl="1"/>
            <a:r>
              <a:rPr lang="en-GB" sz="2000" dirty="0" smtClean="0"/>
              <a:t>Roundtable </a:t>
            </a:r>
            <a:r>
              <a:rPr lang="en-GB" sz="2000" dirty="0"/>
              <a:t>with Businesses</a:t>
            </a:r>
          </a:p>
          <a:p>
            <a:pPr lvl="1">
              <a:defRPr/>
            </a:pPr>
            <a:r>
              <a:rPr lang="en-GB" sz="2400" dirty="0" smtClean="0">
                <a:latin typeface="Comic Sans MS" pitchFamily="66" charset="0"/>
              </a:rPr>
              <a:t>Have State Industrial Policies</a:t>
            </a:r>
          </a:p>
          <a:p>
            <a:pPr>
              <a:defRPr/>
            </a:pPr>
            <a:r>
              <a:rPr lang="en-GB" sz="2800" dirty="0" smtClean="0">
                <a:latin typeface="Comic Sans MS" pitchFamily="66" charset="0"/>
              </a:rPr>
              <a:t>Collapse </a:t>
            </a:r>
            <a:r>
              <a:rPr lang="en-GB" sz="2800" dirty="0">
                <a:latin typeface="Comic Sans MS" pitchFamily="66" charset="0"/>
              </a:rPr>
              <a:t>all IGR to BIR</a:t>
            </a:r>
          </a:p>
          <a:p>
            <a:pPr>
              <a:defRPr/>
            </a:pPr>
            <a:r>
              <a:rPr lang="en-GB" sz="2800" dirty="0">
                <a:latin typeface="Comic Sans MS" pitchFamily="66" charset="0"/>
              </a:rPr>
              <a:t>Abolish revenue agents; approve any exceptions</a:t>
            </a:r>
          </a:p>
          <a:p>
            <a:pPr>
              <a:defRPr/>
            </a:pPr>
            <a:r>
              <a:rPr lang="en-US" sz="2800" dirty="0">
                <a:latin typeface="Comic Sans MS" pitchFamily="66" charset="0"/>
              </a:rPr>
              <a:t>Address Security &amp; Rule of Law</a:t>
            </a:r>
          </a:p>
          <a:p>
            <a:r>
              <a:rPr lang="en-US" sz="2800" dirty="0" smtClean="0">
                <a:latin typeface="Comic Sans MS" pitchFamily="66" charset="0"/>
              </a:rPr>
              <a:t>Improve </a:t>
            </a:r>
            <a:r>
              <a:rPr lang="en-US" sz="2800" dirty="0">
                <a:latin typeface="Comic Sans MS" pitchFamily="66" charset="0"/>
              </a:rPr>
              <a:t>Regulation</a:t>
            </a:r>
          </a:p>
          <a:p>
            <a:r>
              <a:rPr lang="en-US" sz="2800" dirty="0" smtClean="0">
                <a:latin typeface="Comic Sans MS" pitchFamily="66" charset="0"/>
              </a:rPr>
              <a:t>Focus </a:t>
            </a:r>
            <a:r>
              <a:rPr lang="en-US" sz="2800" dirty="0">
                <a:latin typeface="Comic Sans MS" pitchFamily="66" charset="0"/>
              </a:rPr>
              <a:t>on MDAs that affect private sector: </a:t>
            </a:r>
          </a:p>
          <a:p>
            <a:pPr marL="742950" lvl="2" indent="-342900"/>
            <a:r>
              <a:rPr lang="en-US" dirty="0">
                <a:latin typeface="Comic Sans MS" pitchFamily="66" charset="0"/>
              </a:rPr>
              <a:t>Justice; Finance; Lands; Works</a:t>
            </a:r>
          </a:p>
          <a:p>
            <a:pPr indent="-457200">
              <a:buFont typeface="Wingdings" pitchFamily="2" charset="2"/>
              <a:buChar char="§"/>
            </a:pPr>
            <a:endParaRPr lang="en-GB" sz="1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3734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648072"/>
          </a:xfrm>
        </p:spPr>
        <p:txBody>
          <a:bodyPr>
            <a:noAutofit/>
          </a:bodyPr>
          <a:lstStyle/>
          <a:p>
            <a:r>
              <a:rPr lang="en-GB" sz="2800" b="1" dirty="0"/>
              <a:t>Long Term </a:t>
            </a:r>
            <a:r>
              <a:rPr lang="en-GB" sz="2800" b="1" dirty="0" smtClean="0"/>
              <a:t>Vision </a:t>
            </a:r>
            <a:r>
              <a:rPr lang="en-GB" sz="2800" b="1" dirty="0" err="1" smtClean="0"/>
              <a:t>vs</a:t>
            </a:r>
            <a:r>
              <a:rPr lang="en-GB" sz="2800" b="1" dirty="0" smtClean="0"/>
              <a:t> Short </a:t>
            </a:r>
            <a:r>
              <a:rPr lang="en-GB" sz="2800" b="1" dirty="0"/>
              <a:t>Term Needs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836712"/>
            <a:ext cx="8856984" cy="5544616"/>
          </a:xfrm>
        </p:spPr>
        <p:txBody>
          <a:bodyPr>
            <a:noAutofit/>
          </a:bodyPr>
          <a:lstStyle/>
          <a:p>
            <a:pPr marL="342900" lvl="2" indent="-342900"/>
            <a:r>
              <a:rPr lang="en-GB" sz="3200" dirty="0" smtClean="0"/>
              <a:t>Trade off is difficult</a:t>
            </a:r>
          </a:p>
          <a:p>
            <a:pPr marL="342900" lvl="2" indent="-342900"/>
            <a:r>
              <a:rPr lang="en-GB" sz="3200" dirty="0" smtClean="0"/>
              <a:t>Understanding Specific IGR Environment</a:t>
            </a:r>
          </a:p>
          <a:p>
            <a:pPr marL="800100" lvl="3" indent="-342900"/>
            <a:r>
              <a:rPr lang="en-GB" sz="2800" dirty="0" smtClean="0"/>
              <a:t>IGR problems are NOT well known</a:t>
            </a:r>
          </a:p>
          <a:p>
            <a:pPr marL="800100" lvl="3" indent="-342900"/>
            <a:r>
              <a:rPr lang="en-GB" sz="2800" dirty="0" smtClean="0"/>
              <a:t>Need for scientific evaluation of challenges peculiar to each state</a:t>
            </a:r>
          </a:p>
          <a:p>
            <a:pPr marL="800100" lvl="3" indent="-342900"/>
            <a:r>
              <a:rPr lang="en-GB" sz="2800" dirty="0" smtClean="0"/>
              <a:t>Anchor measures on empirical evidence</a:t>
            </a:r>
            <a:endParaRPr lang="en-GB" sz="2800" dirty="0"/>
          </a:p>
          <a:p>
            <a:r>
              <a:rPr lang="en-GB" dirty="0" smtClean="0"/>
              <a:t>Collaborative </a:t>
            </a:r>
            <a:r>
              <a:rPr lang="en-GB" dirty="0" err="1" smtClean="0"/>
              <a:t>vs</a:t>
            </a:r>
            <a:r>
              <a:rPr lang="en-GB" dirty="0" smtClean="0"/>
              <a:t> competitive IGR Processes</a:t>
            </a:r>
          </a:p>
          <a:p>
            <a:r>
              <a:rPr lang="en-GB" dirty="0" smtClean="0"/>
              <a:t>Documentation &amp; Data Integrity</a:t>
            </a:r>
          </a:p>
          <a:p>
            <a:r>
              <a:rPr lang="en-GB" dirty="0"/>
              <a:t>No one likes to pay </a:t>
            </a:r>
            <a:r>
              <a:rPr lang="en-GB" dirty="0" smtClean="0"/>
              <a:t>Taxes</a:t>
            </a:r>
            <a:r>
              <a:rPr lang="en-GB" sz="2800" dirty="0"/>
              <a:t>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600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6" descr="data:image/jpg;base64,/9j/4AAQSkZJRgABAQAAAQABAAD/2wCEAAkGBhQSERUTEBIWFRUVGBkXGRcYFxcaFhocGCAcIRUfIRgYHCYeHBskHBgWHy8sJScsLCwtFyA1NTAqNSYrLikBCQoKDgwOGg8PGjUiHiQ1Ki8vLTAqLC0tKSwsLCwsLC0wKiwqNCwwLCwsLCksLDQsLCwtLC0sLCwsLCwsKSksLP/AABEIAJkAoAMBIgACEQEDEQH/xAAcAAACAwEBAQEAAAAAAAAAAAAABgQFBwMBAgj/xABAEAACAQMCBAQDBgQDBgcAAAABAgMABBESIQUTMUEGIlFhMnGBByNCcpGhFDOCsVJiohWSwdHh8BYkNERTc7L/xAAbAQEAAgMBAQAAAAAAAAAAAAAAAQIDBAUGB//EACwRAAICAQIFBAEEAwEAAAAAAAABAgMRBCEFEhMxUSJBYYGhFDJxsSNS8Ab/2gAMAwEAAhEDEQA/ANxooooDwmo0XFImOlZUY+gZSduuwNQ/FMEz2c6Wx0zNGwQ9wfb39PesU494OltgryQtpaQBZ1fEwcfAGyMIGJ209WAB61hnZyywQ2byl6hkaMMC6BWZe4D6tB+R0N/umo1vx6CSaSGOVWkiIV1G+kkZAPbpWQcR+0OdEtblVAuitxYT7E/eLymifR3Pxuo9XI71aL4vtuCWaRlRLfuiyypqy2uTBYu/XOWzjqd+1S5Psv8AkSa3XtJ3gbxLe3cfMurZI1YjTpLZAOeob6dPWnCphYp5wD2ioPG+MJa28lxLnREpY4GScdAB3JOAPnUVuMTDGbORsgHMbxMN/wAzLWQFxRVJ/wCIik8EM0JjNwH0HUrYKAEhgOmx7EjO3cVd0AUUVxnvETGt1XPTLAZ/X6VDaXcHajNLPifxEbeWxZWUxTXH8PJvn+YrcvGPR1FKX2h/a69pM0FlGkjRaRK75Kqz/CoA6n1+fsajmQNTopS+zjxseJ2zSvGI5I5DG6gkjIAIO/qD+1NtSAoooqQFBorw0BS8f8XW9oUSZ/vJM6I13dsdT1wB7kgUm3/2m2F2stnexywLICmqRQU32RtaEgb4IPTI61x8e+FLeOdr3iV4y274QoFPMY/gjUjdYwNTYA9STWS+Ib60Zf8AyQugqHC80IIwp+EHG5IGrBPXPbFY2myCFPxWSKUhirGOZJGx8LPBrUZ9c5IyOoxVt4fm13YvbxlcvLq8wDPI+QWCJkBQMhdbEKnbJAqjtOFK4ixPGrSMwKtkcsKMhiemDj+1Rp7V4wpdSA4JQkeVwDjb/LmmIvYu4NLJuNl9vEJdEFlJoyASjq5TfA8qjf2AO/atTtbhZEV0OVdQyn1DDIP6GkT7PeJcJkjSGyKGTA8sgxO2g5XJIBfSdgR00+1PFteRvkRujaTpOlgdJG2Djodjt7VaKxsVK/i7l5oIFI3bmyDr93H09t5GjG/oSPhNReF3S2mu2mYKkSs8LtnSYFxkFj+KPOkj/DoPc1AmlkF5cn+LhgUclRqRGcroJUZLDbWZ8DGc6qrPECCRkM1zFdIqyFFUxRskrACGTOvzADWNsnLA4PawLe5tJJI3vWDCQaJIkIOpYYmDldP/AMkigkj10D8NNUMoZQykFWAII3BB3B+WKWIuJDSpficYfSNW0QXVgaiEbDAZ33PevPBnF4+VJG1zHIY5ZgpDIv3aseig7Iu4HbCigGpum1YZ4z4RYtdO99xdjKWIVUBYRAsxA8oONK4GNtxvWu3vF4pLadormNQiNmUMCseVOGPy6/SsAFvweODS93cSSsy8x41UqxwC2FbfrnzdfN86wzWQVnEeMSwRyW4nFxAZBLBKpB0yRkENg7oSp3B33zUnwhwVr6WKNsvqlM02+Ceu7MeigE9OpkIHQkLfFIY43K28/OibB1aChzvgFW6MB3G2+1drHic/LaCFtIkZdZB05AGFUtthPiOO5PtR17bbFWj9FfZ5wS3tf4hbeaNzJMzlUdThR8A0g7YBA/SnMV+a/CfAradYf4O+/h7/AHIGCrZxsobYMc7/AC2IOK/RnDpWaKNpBhiilgOxIGr980qaXp3+yxJooorMAooooCk4/wCE4bySF7gaxBrIQ7oxcAZI9Rjb5ms/+0fxPYWsZsY7WO4caNSnaNMfywzLuX2HlHbqRWleIrx4rS4ljGXjhkdR18yqSu3zArJvs1+z1rlo7y8JKLI0mCdXNlV5FZmz2DDV76/asbis5xuDLbXi3KjEMsKPHzOYy4w5IAGkt1AG3719+FrRZ7mOKbzruApYj5Yx0wcH6VOtODG+uLlQxMhS4uEOnYurksG0/DqRGxnbJA70zcI4GTNwu8jUFP8A08pAx95AxVWP50K9f8O/ajSSyXi28JkRILdW5kMJjbClWVmBRhjDL5tm+L23qXxHiLzzF4vu5JGY6AFEWptyW7kZBbfuagW/wL+Vf7CvplB6jNc/ryPYy4JRKv07MgLLxATqkUweRTr1JpfRrJGC565LMMEmoUzXjxySmXEYkTJGER5CQokAxjVnByN+9XsQ06tJIDAAgbAhdRHT3Y/rXKdfIiklghjCgnYAOvbpmrrUyeEcm3gd0E5cywiZd8DulaA/7QbU2qLWwGdwWUcz8aErgZzgtt1qFLwq5EUhFzqKsj8sRqB5yjY04ypPMHlGx0uKf5eCRlwwXABbK/gOoFd06dCelc18PQgkhW3Knd2ONGnTuTnGy7E42FaEeINfuf4NBcPs/wBiu4Z/FtbMjcopIdTpIgGplAAypXoNK4B6DFcuJ2D6WMsNrpOrOmJNWQrYOyj0pmO+T6jv71B4sPJ9f+dUq1tkrFH2Ztz0dcIN+DL7ywii4hPFHFlYzoSJm1s5GBscYLk5OMbZIHSqrjlpFHpWF2Y4+8DjGGHTbt1Iwd9ver7iFkbq+mmiOgy3scMBHYszeYY38oRW/qqtj4HJz5y0gH8PKI5HOCAzM6ITnYrrVVPpqruRznLZy3YunyY+yRf+H43iWXh7SSsrAOukrLGCF5ZKjszNgMD1wK/SPgy/eawtZZgeY8KFs9ScDJ+vX61k3hWF4buxuI0Om4Z00qPgOtlng67opxMudxoIFbioxV63lGFH1RRRWQBRRRQHxLEGUqwyGBBHYg9RXzbWqxoqRqFVRhQOgA6V1ooDFvANkbXxFdwshxIJhsPKAz82L6GPIHuD6V18O3SpBcW6/DBd2RGeg1KiP/rhkP1rUzwOL+JF0FxLo5ZYfiXsCOhwenpmsgiYpeXMfTmBZO27QXkg/XRJnesb7F4dxbtx5F/Kv9hVTd8fOWESBlTZnY4XNXIXAx6DH6VVeCeKpZ3atcQCblmQcslQcuq6XXX5Sw0437MMVpUQjJvJ7Diurt09cFXtn3Dh/GyzhJV0s26kbqfr9DVhdHyk+hX9mWqji90lxeZhjWINO8uhcEIp0bZG2fu2Y42Bce9W1/8Ay2+QP7iouhGElgjh+pt1Gls6m+Pf6NMnlC5LEAAnJJwOpqlsLiU3GHLEEOxOxj0hRpK4GMaguN8nmMD8NWXErdn06WAKya984OnVsdJDd87egqu4feqhcb6dTlm6DUqFpCFHYcs6t86nBI8wrj0xXJJpZfjx9nOsb51nZBwi5lZg0iyIGB1LKANJyNATHXPmBG4CqhzkmpfFAeWPzA/s2KqXsTcsxPkYjcMTqTOB5WXY6WQ7HGGz1BGbbi58g/Og/Xb/AI1klFK+Hs9srwUTbql7ryL/AId4Jy+OWdqpytuWmY4Ay0qNJ0HoAoq58DeG0vbji0kikxSPLbkeXQ7GVnLDH+ECIg+rmvfABWXjdxJkEqjkbDIKpaIDn+tx+tapwzhcdvGI4UCICTgerElifUkkmvRRjhJHBwJP2deGpRbRC62aCdpMbZZigXc9gGJO3UqPetBrnDCFGFGBkn6nrXSpgmlhgKKKKuAooooAooooArBOK3DRcXcORoLXAQDrgy6ySPzKw+QFb3WA+OyP42Jwh1G4uV16jpIzJldPTYgHPviqyLR7lfJ1PzP7E1DvOGRy/GuT69D+tTZ/if8AM/8A+jUVZS/8ldXqx2QfXufYVzK67JzxWtz6BffpqqFLUNYwu58QWccIJVVUdz/1NdDA8ykKNCkHzsD+y9fqakW1tGsiiRhJKemcbflTt399qslORvv75rvabhS/dc8vweG4h/6aXK6dHHlj5x/RYW3inBxdJo3/AJi5MZz6jqn1296t7eGM5dAp15JI3U6s6sdvNgZx1xv0pZDA7567f3PT61De4Fu4EUwid9wnWNu+8fTO+MjFaGt4ClmVEsfBqaPjjeI3rPyhytbFI86BgnGdyegIA3PTYfoK48Y/l/J4z/rX/nUG18ULsLlOUT+LOYT0/H+H+r9amcWcGDUDtqjwQQRu6bg+nSvOdC2q+KtWHlHoetVbU3W8o5/Y2+q5kYrgsbo6tvMA9so6b7aT19dq2CsY+wtvOd1OVuenUYkgyD7+YfTFbRXqEcFhRRRUkBRRRQBRRRQBRRRQAa/Pfjq6UTW3dxJezY7Y51wOvvpX96/QM0oVSzHAUZJ9ANz+1YE0S3d1HGo3j4eWO3SS4KH5kAzj3yT7VG2dyd/YgrwsudU5zuW0L8AySd+7VPC7YAAHTAHsO3pSrH4zZxgQjOM5Lbb/APePrXk3i+UEHQgyem59O+fauxVbRVHEP6ONqK9VqJ5tefsqr6/zdmRRjS46nbynG57Db9KZLi/ulKZWNdT4wPMTgEk+mMCjiX2ZzrYf7SaWLltGszJhtQ5h2A7H4gevrSqOJSFDGzsV2wp332xudxt6VpQvw3ubs9PlR27GiW0+uONiNJZVOPmM/pSP4j4oWudUbbRhVU9sr1/1f2qPccfndSjSHBwCMAdPlUERkgkdB19QNgD8snH61kv1HUSijHp9J05OTNOt5tcak/jVWI7ZYb7emTXAWpRcROyKXTUmcxtpZT8J+E5HalE+KJgBiRTsOw2+WOw6e1dbHxTO0kaErhnQHy74LLn/AL9qtZdTZDE1lmKrT3VzzF4X8mn/AGLFfucY6XisdOCWZ4CN8+bCxD9DWxVi32eube4SEknTevgb+RJoSVB9AzSKRt1U71tNc1HVYUUUVYgKKKKAKKKKAKM14TVLxzxMluQqgSyEjMasNYXDEnH9JxmqykorLAeM5sWM4zgyJyVPTDTERoc+zOD9Kyvw3pF/xB+WzCSNYo2j0hUDZaPcnGVWOHHyq049x+WfIPmARrlokJdUNuoEAHQ5adhn10H/AA5pU8DuvKPNkkeR5GYrgnZNKKxI6EYB6/iHtWlfqf8AC7IEZ22EPiltybiQDAw2Vx2DeZcD/LnHzFcTdjoV6EnUMCQ/NwNx7Ypv8b8HVhzYl3jyHUKQNPXYkb4zq9cOf8O6UzDOQMD6H69hW1RYrIKSA0Q+NmXhc/D2VpBIyukhf4EGk6dJ7ZVj1HxVfcc+yWa24Wtwv3k38ydRpOmLTkBSeukgFsdc+iis6kXct8QyAdsZ9sDpsDTzw37WblbF7SUlmCqsMoC5GCMpIHGGjK7euPXteWV2LL5Fe/4BJBKEnUgMglVvVG+B/XG+CDvnINV9zblCVOcjrtgZ3yAe49D3zU7iV3mQtFgeTQwTPLXUPMqcwk6evTbOcdq8ikeRCynJBy6k7MVDENg7atII+anvViCEYcEh/KQM9R36VN8O23MuY16AHOQMkdgcd9yK4yroVXRlIYNsQCV9du25OD12NNfgThixkTzhhndMKTkLu2cb6RkE/NR6isV1qrg5EPI0Xl7GnGbqeEnRyILkLpwSYWjMgGoZLBEk6da3ANX5/vp9F/w+ePWysvLf8WUVgXB/y6SwPsppm4JxmW0AjWXaF3gZnLOjY80b4zsCvL32+Nq1o6pKuM5Lv+BzbbmuZoqk8O+JkukH4JABqQ7HOAWIHdckjPtV0K3IyUllEntFFFWAUUUUApeNeKzJJDDFJylkWVi4ALsU0AIpPwkh2fPXCHHes74yFgfJnL65AZUZgJMyeUSF1GdAzuG2x8q03x3wtJbYO8fM5DrNp3BKrkTYIIOeWzkY3yBS/wAU8FNHFcyW8qzxT23KKy/EFXWyOsqg6iuskZG+2+wrSuonZPOfT4M6lDpuLjv5FW/eE85inNwyZKoQnkycM2cAaXbJA6NnO9cbzhoi5cduBb74zlt0IUZbHTDKvX0Pvjy3WTmYlSTkyBWdUAZCSAGIaPJ5WtSoGATgdgRXS4uFYrI0ml0AXzZDExk5IBwDqGWAI2PXrXIlCdbS3wIRjVOLy1j3x2ZIHliPNkUCUAnW2o7DSnnXbLBRg9sbZpG434LxmW2xIoOXQHp6gHscbY+o9KbLpYzGOU4wp1lQjPJ+IfhHXz5I7HIG2asuH2U/mWOC4kyETUIeWpA1ebVJjJwQP19BWSiVtbzBN/GDE0nFzcsyz2x+cmQcZ4i8r/eRpGVGnQkYjAAGBkDcnAAyfSnvhnhqxMYub64a5Z0HMhjyblXJOk4R8bAAHqMY9au/EnhMqFN3aKkTyKofWjNltkU/4MnbIJGwGBnNUMngi33zqRYmKvpZ8A46qCTnIK5+YHrXTeqjFetOLKcyXcRuLKDPIVDorMSgk+LST5NR/L39qOGsNRUIzk4I0jLKRncDuME9a0CL7N4RswJI6+ZjgbdN8E746Vc8B8LSsNdhbRtGkjxkuyoWKHDgLjpkAknuu2BvSOshZlVLmY5vAmcG8Ig5knOgBtkA1DVlBpHZpDqAA6A464wHJ0UhGDhVUGF1KgFFYqSWU9DlFz66h1FfPFYpn1wNC5EbFy6NG7qUwRsGA+LUvtsa9htyBIHWX73lEySRudkOFTOnScY1f1HfpXOvdtnqmmvguk44lupZ/BC4lwwSwJHDIoeFzJ8JLMCriQ6GwcHO3bYAdquS6NMzrOGZ9OwB0kqxVSBnDDllIycn4PeofD7hFm5zy5k1aG1ZUac+bSpGwysZ98GuVlAdETANKIVcRxxxsQWTUELbH4s9sb4zWH1uLr3x/Aag3Ld/G3dk3hd3JLJzreVY0jlcKy4d20kgnDbICCwx3G+21OvhPjkzXLQTSc0GISqSqqy4bSwOnYg5BB/ytS5YeEEmhtreKGO3nhjhMkrEc4cvSW+5Q76myMuehpk8B8DRDPcpqbnEIjMcs0cRYB/Qa3Z2AG2nRXUo086p7S9PgzuVar5VH1eRvoooroGsFFFFAeEUszWFzaxmO0AeED7sZHNiAOQgDeV4wNgCQQMDsKZ68xQJ4MpmsVTRGZOSCLcMLhXifMDu7YZQU85kz8W21TLLgDchUYo2J4ypWZS/KbTzixVgD8PzxWktGCMEZHvUGfw/bvnXbxNnrmNM/risfTjnJt/rLMYEuW3Mc78zmNba3wqSDOQkIiPxg6dpB167mvrw9xuGG6uDNKSXYlPNzNiQQoVCxzvjptoptTwraA5FrDn/AOtf+IqwitlX4VVfkAP7VPJvkrLUOUXHHtgznjPDpeIzXiRhf5UPJM4kQx6teHjG4H3kJOSuT64pfu+HyRPJhc4bkMBIrAM4ARTkg6jkNnuT9K0/ifCZRcpdWxQvyzFIjlgrpq1IQRnDq2vGRjEjUpyeEJMtrt5XRyrSDmxMXZS51Dpp/mH/AHRWG+hWdzHXCqWeo8FGjTiUR6Ars4XDvGvwt5t8kBzkLjpnFXfDUbh81msiGLmrM1wEZpA5VcliiKQMSSKNXXcA9a523hK4OxjkOWbUztEGYF0ddwThgY1BwPXFO3DuGyc5ri4K69HLjRMlUTOp92xlnITVtj7tQOmTTT6eNWWlgm2FUMdN5EduHW8yty7qN53mY4ZtASOSXVJhHAy2lRnPdfevqPgc6IYwWZipETJMoWKTmsWcgNgKVKEbHABGPXSJLZWGGVSD6gH+9Vlx4Ps3+O1hP9AH9sVsOuLMsdZYlh7ihdWd0VaNkYyOWV5y+EI5sZjKYYALo1kjGfLURIXRWW7ZwDCsYcTIBqR2JwxbGGUKBkHIxTuvgyzH/t4z8wSP0JxVhbcJhj/lxRp+VFH9hTpon9XLGMIQ+E8LnmaNosxa4tNxMoZVbIx5Q27OFAAIAAO+TgA6DaWqxoqRqFRFCqo6AKMKB7AACuuK9q6WDXssdjywoooqTGFFFFAFFFFAFFFFAFFFFAFeV7QaA8r2vK9oAooooAooooAooooAooooD//Z"/>
          <p:cNvSpPr>
            <a:spLocks noChangeAspect="1" noChangeArrowheads="1"/>
          </p:cNvSpPr>
          <p:nvPr/>
        </p:nvSpPr>
        <p:spPr bwMode="auto">
          <a:xfrm>
            <a:off x="76200" y="-533400"/>
            <a:ext cx="11715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19" name="AutoShape 8" descr="data:image/jpg;base64,/9j/4AAQSkZJRgABAQAAAQABAAD/2wCEAAkGBhQSERUTEBIWFRUVGBkXGRcYFxcaFhocGCAcIRUfIRgYHCYeHBskHBgWHy8sJScsLCwtFyA1NTAqNSYrLikBCQoKDgwOGg8PGjUiHiQ1Ki8vLTAqLC0tKSwsLCwsLC0wKiwqNCwwLCwsLCksLDQsLCwtLC0sLCwsLCwsKSksLP/AABEIAJkAoAMBIgACEQEDEQH/xAAcAAACAwEBAQEAAAAAAAAAAAAABgQFBwMBAgj/xABAEAACAQMCBAQDBgQDBgcAAAABAgMABBESIQUTMUEGIlFhMnGBByNCcpGhFDOCsVJiohWSwdHh8BYkNERTc7L/xAAbAQEAAgMBAQAAAAAAAAAAAAAAAQIDBAUGB//EACwRAAICAQIFBAEEAwEAAAAAAAABAgMRBCEFEhMxUSJBYYGhFDJxsSNS8Ab/2gAMAwEAAhEDEQA/ANxooooDwmo0XFImOlZUY+gZSduuwNQ/FMEz2c6Wx0zNGwQ9wfb39PesU494OltgryQtpaQBZ1fEwcfAGyMIGJ209WAB61hnZyywQ2byl6hkaMMC6BWZe4D6tB+R0N/umo1vx6CSaSGOVWkiIV1G+kkZAPbpWQcR+0OdEtblVAuitxYT7E/eLymifR3Pxuo9XI71aL4vtuCWaRlRLfuiyypqy2uTBYu/XOWzjqd+1S5Psv8AkSa3XtJ3gbxLe3cfMurZI1YjTpLZAOeob6dPWnCphYp5wD2ioPG+MJa28lxLnREpY4GScdAB3JOAPnUVuMTDGbORsgHMbxMN/wAzLWQFxRVJ/wCIik8EM0JjNwH0HUrYKAEhgOmx7EjO3cVd0AUUVxnvETGt1XPTLAZ/X6VDaXcHajNLPifxEbeWxZWUxTXH8PJvn+YrcvGPR1FKX2h/a69pM0FlGkjRaRK75Kqz/CoA6n1+fsajmQNTopS+zjxseJ2zSvGI5I5DG6gkjIAIO/qD+1NtSAoooqQFBorw0BS8f8XW9oUSZ/vJM6I13dsdT1wB7kgUm3/2m2F2stnexywLICmqRQU32RtaEgb4IPTI61x8e+FLeOdr3iV4y274QoFPMY/gjUjdYwNTYA9STWS+Ib60Zf8AyQugqHC80IIwp+EHG5IGrBPXPbFY2myCFPxWSKUhirGOZJGx8LPBrUZ9c5IyOoxVt4fm13YvbxlcvLq8wDPI+QWCJkBQMhdbEKnbJAqjtOFK4ixPGrSMwKtkcsKMhiemDj+1Rp7V4wpdSA4JQkeVwDjb/LmmIvYu4NLJuNl9vEJdEFlJoyASjq5TfA8qjf2AO/atTtbhZEV0OVdQyn1DDIP6GkT7PeJcJkjSGyKGTA8sgxO2g5XJIBfSdgR00+1PFteRvkRujaTpOlgdJG2Djodjt7VaKxsVK/i7l5oIFI3bmyDr93H09t5GjG/oSPhNReF3S2mu2mYKkSs8LtnSYFxkFj+KPOkj/DoPc1AmlkF5cn+LhgUclRqRGcroJUZLDbWZ8DGc6qrPECCRkM1zFdIqyFFUxRskrACGTOvzADWNsnLA4PawLe5tJJI3vWDCQaJIkIOpYYmDldP/AMkigkj10D8NNUMoZQykFWAII3BB3B+WKWIuJDSpficYfSNW0QXVgaiEbDAZ33PevPBnF4+VJG1zHIY5ZgpDIv3aseig7Iu4HbCigGpum1YZ4z4RYtdO99xdjKWIVUBYRAsxA8oONK4GNtxvWu3vF4pLadormNQiNmUMCseVOGPy6/SsAFvweODS93cSSsy8x41UqxwC2FbfrnzdfN86wzWQVnEeMSwRyW4nFxAZBLBKpB0yRkENg7oSp3B33zUnwhwVr6WKNsvqlM02+Ceu7MeigE9OpkIHQkLfFIY43K28/OibB1aChzvgFW6MB3G2+1drHic/LaCFtIkZdZB05AGFUtthPiOO5PtR17bbFWj9FfZ5wS3tf4hbeaNzJMzlUdThR8A0g7YBA/SnMV+a/CfAradYf4O+/h7/AHIGCrZxsobYMc7/AC2IOK/RnDpWaKNpBhiilgOxIGr980qaXp3+yxJooorMAooooCk4/wCE4bySF7gaxBrIQ7oxcAZI9Rjb5ms/+0fxPYWsZsY7WO4caNSnaNMfywzLuX2HlHbqRWleIrx4rS4ljGXjhkdR18yqSu3zArJvs1+z1rlo7y8JKLI0mCdXNlV5FZmz2DDV76/asbis5xuDLbXi3KjEMsKPHzOYy4w5IAGkt1AG3719+FrRZ7mOKbzruApYj5Yx0wcH6VOtODG+uLlQxMhS4uEOnYurksG0/DqRGxnbJA70zcI4GTNwu8jUFP8A08pAx95AxVWP50K9f8O/ajSSyXi28JkRILdW5kMJjbClWVmBRhjDL5tm+L23qXxHiLzzF4vu5JGY6AFEWptyW7kZBbfuagW/wL+Vf7CvplB6jNc/ryPYy4JRKv07MgLLxATqkUweRTr1JpfRrJGC565LMMEmoUzXjxySmXEYkTJGER5CQokAxjVnByN+9XsQ06tJIDAAgbAhdRHT3Y/rXKdfIiklghjCgnYAOvbpmrrUyeEcm3gd0E5cywiZd8DulaA/7QbU2qLWwGdwWUcz8aErgZzgtt1qFLwq5EUhFzqKsj8sRqB5yjY04ypPMHlGx0uKf5eCRlwwXABbK/gOoFd06dCelc18PQgkhW3Knd2ONGnTuTnGy7E42FaEeINfuf4NBcPs/wBiu4Z/FtbMjcopIdTpIgGplAAypXoNK4B6DFcuJ2D6WMsNrpOrOmJNWQrYOyj0pmO+T6jv71B4sPJ9f+dUq1tkrFH2Ztz0dcIN+DL7ywii4hPFHFlYzoSJm1s5GBscYLk5OMbZIHSqrjlpFHpWF2Y4+8DjGGHTbt1Iwd9ver7iFkbq+mmiOgy3scMBHYszeYY38oRW/qqtj4HJz5y0gH8PKI5HOCAzM6ITnYrrVVPpqruRznLZy3YunyY+yRf+H43iWXh7SSsrAOukrLGCF5ZKjszNgMD1wK/SPgy/eawtZZgeY8KFs9ScDJ+vX61k3hWF4buxuI0Om4Z00qPgOtlng67opxMudxoIFbioxV63lGFH1RRRWQBRRRQHxLEGUqwyGBBHYg9RXzbWqxoqRqFVRhQOgA6V1ooDFvANkbXxFdwshxIJhsPKAz82L6GPIHuD6V18O3SpBcW6/DBd2RGeg1KiP/rhkP1rUzwOL+JF0FxLo5ZYfiXsCOhwenpmsgiYpeXMfTmBZO27QXkg/XRJnesb7F4dxbtx5F/Kv9hVTd8fOWESBlTZnY4XNXIXAx6DH6VVeCeKpZ3atcQCblmQcslQcuq6XXX5Sw0437MMVpUQjJvJ7Diurt09cFXtn3Dh/GyzhJV0s26kbqfr9DVhdHyk+hX9mWqji90lxeZhjWINO8uhcEIp0bZG2fu2Y42Bce9W1/8Ay2+QP7iouhGElgjh+pt1Gls6m+Pf6NMnlC5LEAAnJJwOpqlsLiU3GHLEEOxOxj0hRpK4GMaguN8nmMD8NWXErdn06WAKya984OnVsdJDd87egqu4feqhcb6dTlm6DUqFpCFHYcs6t86nBI8wrj0xXJJpZfjx9nOsb51nZBwi5lZg0iyIGB1LKANJyNATHXPmBG4CqhzkmpfFAeWPzA/s2KqXsTcsxPkYjcMTqTOB5WXY6WQ7HGGz1BGbbi58g/Og/Xb/AI1klFK+Hs9srwUTbql7ryL/AId4Jy+OWdqpytuWmY4Ay0qNJ0HoAoq58DeG0vbji0kikxSPLbkeXQ7GVnLDH+ECIg+rmvfABWXjdxJkEqjkbDIKpaIDn+tx+tapwzhcdvGI4UCICTgerElifUkkmvRRjhJHBwJP2deGpRbRC62aCdpMbZZigXc9gGJO3UqPetBrnDCFGFGBkn6nrXSpgmlhgKKKKuAooooAooooArBOK3DRcXcORoLXAQDrgy6ySPzKw+QFb3WA+OyP42Jwh1G4uV16jpIzJldPTYgHPviqyLR7lfJ1PzP7E1DvOGRy/GuT69D+tTZ/if8AM/8A+jUVZS/8ldXqx2QfXufYVzK67JzxWtz6BffpqqFLUNYwu58QWccIJVVUdz/1NdDA8ykKNCkHzsD+y9fqakW1tGsiiRhJKemcbflTt399qslORvv75rvabhS/dc8vweG4h/6aXK6dHHlj5x/RYW3inBxdJo3/AJi5MZz6jqn1296t7eGM5dAp15JI3U6s6sdvNgZx1xv0pZDA7567f3PT61De4Fu4EUwid9wnWNu+8fTO+MjFaGt4ClmVEsfBqaPjjeI3rPyhytbFI86BgnGdyegIA3PTYfoK48Y/l/J4z/rX/nUG18ULsLlOUT+LOYT0/H+H+r9amcWcGDUDtqjwQQRu6bg+nSvOdC2q+KtWHlHoetVbU3W8o5/Y2+q5kYrgsbo6tvMA9so6b7aT19dq2CsY+wtvOd1OVuenUYkgyD7+YfTFbRXqEcFhRRRUkBRRRQBRRRQBRRRQAa/Pfjq6UTW3dxJezY7Y51wOvvpX96/QM0oVSzHAUZJ9ANz+1YE0S3d1HGo3j4eWO3SS4KH5kAzj3yT7VG2dyd/YgrwsudU5zuW0L8AySd+7VPC7YAAHTAHsO3pSrH4zZxgQjOM5Lbb/APePrXk3i+UEHQgyem59O+fauxVbRVHEP6ONqK9VqJ5tefsqr6/zdmRRjS46nbynG57Db9KZLi/ulKZWNdT4wPMTgEk+mMCjiX2ZzrYf7SaWLltGszJhtQ5h2A7H4gevrSqOJSFDGzsV2wp332xudxt6VpQvw3ubs9PlR27GiW0+uONiNJZVOPmM/pSP4j4oWudUbbRhVU9sr1/1f2qPccfndSjSHBwCMAdPlUERkgkdB19QNgD8snH61kv1HUSijHp9J05OTNOt5tcak/jVWI7ZYb7emTXAWpRcROyKXTUmcxtpZT8J+E5HalE+KJgBiRTsOw2+WOw6e1dbHxTO0kaErhnQHy74LLn/AL9qtZdTZDE1lmKrT3VzzF4X8mn/AGLFfucY6XisdOCWZ4CN8+bCxD9DWxVi32eube4SEknTevgb+RJoSVB9AzSKRt1U71tNc1HVYUUUVYgKKKKAKKKKAKM14TVLxzxMluQqgSyEjMasNYXDEnH9JxmqykorLAeM5sWM4zgyJyVPTDTERoc+zOD9Kyvw3pF/xB+WzCSNYo2j0hUDZaPcnGVWOHHyq049x+WfIPmARrlokJdUNuoEAHQ5adhn10H/AA5pU8DuvKPNkkeR5GYrgnZNKKxI6EYB6/iHtWlfqf8AC7IEZ22EPiltybiQDAw2Vx2DeZcD/LnHzFcTdjoV6EnUMCQ/NwNx7Ypv8b8HVhzYl3jyHUKQNPXYkb4zq9cOf8O6UzDOQMD6H69hW1RYrIKSA0Q+NmXhc/D2VpBIyukhf4EGk6dJ7ZVj1HxVfcc+yWa24Wtwv3k38ydRpOmLTkBSeukgFsdc+iis6kXct8QyAdsZ9sDpsDTzw37WblbF7SUlmCqsMoC5GCMpIHGGjK7euPXteWV2LL5Fe/4BJBKEnUgMglVvVG+B/XG+CDvnINV9zblCVOcjrtgZ3yAe49D3zU7iV3mQtFgeTQwTPLXUPMqcwk6evTbOcdq8ikeRCynJBy6k7MVDENg7atII+anvViCEYcEh/KQM9R36VN8O23MuY16AHOQMkdgcd9yK4yroVXRlIYNsQCV9du25OD12NNfgThixkTzhhndMKTkLu2cb6RkE/NR6isV1qrg5EPI0Xl7GnGbqeEnRyILkLpwSYWjMgGoZLBEk6da3ANX5/vp9F/w+ePWysvLf8WUVgXB/y6SwPsppm4JxmW0AjWXaF3gZnLOjY80b4zsCvL32+Nq1o6pKuM5Lv+BzbbmuZoqk8O+JkukH4JABqQ7HOAWIHdckjPtV0K3IyUllEntFFFWAUUUUApeNeKzJJDDFJylkWVi4ALsU0AIpPwkh2fPXCHHes74yFgfJnL65AZUZgJMyeUSF1GdAzuG2x8q03x3wtJbYO8fM5DrNp3BKrkTYIIOeWzkY3yBS/wAU8FNHFcyW8qzxT23KKy/EFXWyOsqg6iuskZG+2+wrSuonZPOfT4M6lDpuLjv5FW/eE85inNwyZKoQnkycM2cAaXbJA6NnO9cbzhoi5cduBb74zlt0IUZbHTDKvX0Pvjy3WTmYlSTkyBWdUAZCSAGIaPJ5WtSoGATgdgRXS4uFYrI0ml0AXzZDExk5IBwDqGWAI2PXrXIlCdbS3wIRjVOLy1j3x2ZIHliPNkUCUAnW2o7DSnnXbLBRg9sbZpG434LxmW2xIoOXQHp6gHscbY+o9KbLpYzGOU4wp1lQjPJ+IfhHXz5I7HIG2asuH2U/mWOC4kyETUIeWpA1ebVJjJwQP19BWSiVtbzBN/GDE0nFzcsyz2x+cmQcZ4i8r/eRpGVGnQkYjAAGBkDcnAAyfSnvhnhqxMYub64a5Z0HMhjyblXJOk4R8bAAHqMY9au/EnhMqFN3aKkTyKofWjNltkU/4MnbIJGwGBnNUMngi33zqRYmKvpZ8A46qCTnIK5+YHrXTeqjFetOLKcyXcRuLKDPIVDorMSgk+LST5NR/L39qOGsNRUIzk4I0jLKRncDuME9a0CL7N4RswJI6+ZjgbdN8E746Vc8B8LSsNdhbRtGkjxkuyoWKHDgLjpkAknuu2BvSOshZlVLmY5vAmcG8Ig5knOgBtkA1DVlBpHZpDqAA6A464wHJ0UhGDhVUGF1KgFFYqSWU9DlFz66h1FfPFYpn1wNC5EbFy6NG7qUwRsGA+LUvtsa9htyBIHWX73lEySRudkOFTOnScY1f1HfpXOvdtnqmmvguk44lupZ/BC4lwwSwJHDIoeFzJ8JLMCriQ6GwcHO3bYAdquS6NMzrOGZ9OwB0kqxVSBnDDllIycn4PeofD7hFm5zy5k1aG1ZUac+bSpGwysZ98GuVlAdETANKIVcRxxxsQWTUELbH4s9sb4zWH1uLr3x/Aag3Ld/G3dk3hd3JLJzreVY0jlcKy4d20kgnDbICCwx3G+21OvhPjkzXLQTSc0GISqSqqy4bSwOnYg5BB/ytS5YeEEmhtreKGO3nhjhMkrEc4cvSW+5Q76myMuehpk8B8DRDPcpqbnEIjMcs0cRYB/Qa3Z2AG2nRXUo086p7S9PgzuVar5VH1eRvoooroGsFFFFAeEUszWFzaxmO0AeED7sZHNiAOQgDeV4wNgCQQMDsKZ68xQJ4MpmsVTRGZOSCLcMLhXifMDu7YZQU85kz8W21TLLgDchUYo2J4ypWZS/KbTzixVgD8PzxWktGCMEZHvUGfw/bvnXbxNnrmNM/risfTjnJt/rLMYEuW3Mc78zmNba3wqSDOQkIiPxg6dpB167mvrw9xuGG6uDNKSXYlPNzNiQQoVCxzvjptoptTwraA5FrDn/AOtf+IqwitlX4VVfkAP7VPJvkrLUOUXHHtgznjPDpeIzXiRhf5UPJM4kQx6teHjG4H3kJOSuT64pfu+HyRPJhc4bkMBIrAM4ARTkg6jkNnuT9K0/ifCZRcpdWxQvyzFIjlgrpq1IQRnDq2vGRjEjUpyeEJMtrt5XRyrSDmxMXZS51Dpp/mH/AHRWG+hWdzHXCqWeo8FGjTiUR6Ars4XDvGvwt5t8kBzkLjpnFXfDUbh81msiGLmrM1wEZpA5VcliiKQMSSKNXXcA9a523hK4OxjkOWbUztEGYF0ddwThgY1BwPXFO3DuGyc5ri4K69HLjRMlUTOp92xlnITVtj7tQOmTTT6eNWWlgm2FUMdN5EduHW8yty7qN53mY4ZtASOSXVJhHAy2lRnPdfevqPgc6IYwWZipETJMoWKTmsWcgNgKVKEbHABGPXSJLZWGGVSD6gH+9Vlx4Ps3+O1hP9AH9sVsOuLMsdZYlh7ihdWd0VaNkYyOWV5y+EI5sZjKYYALo1kjGfLURIXRWW7ZwDCsYcTIBqR2JwxbGGUKBkHIxTuvgyzH/t4z8wSP0JxVhbcJhj/lxRp+VFH9hTpon9XLGMIQ+E8LnmaNosxa4tNxMoZVbIx5Q27OFAAIAAO+TgA6DaWqxoqRqFRFCqo6AKMKB7AACuuK9q6WDXssdjywoooqTGFFFFAFFFFAFFFFAFFFFAFeV7QaA8r2vK9oAooooAooooAooooAooooD//Z"/>
          <p:cNvSpPr>
            <a:spLocks noChangeAspect="1" noChangeArrowheads="1"/>
          </p:cNvSpPr>
          <p:nvPr/>
        </p:nvSpPr>
        <p:spPr bwMode="auto">
          <a:xfrm>
            <a:off x="76200" y="-533400"/>
            <a:ext cx="1171575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0" name="AutoShape 10" descr="data:image/jpg;base64,/9j/4AAQSkZJRgABAQAAAQABAAD/2wBDAAkGBwgHBgkIBwgKCgkLDRYPDQwMDRsUFRAWIB0iIiAdHx8kKDQsJCYxJx8fLT0tMTU3Ojo6Iys/RD84QzQ5Ojf/2wBDAQoKCg0MDRoPDxo3JR8lNzc3Nzc3Nzc3Nzc3Nzc3Nzc3Nzc3Nzc3Nzc3Nzc3Nzc3Nzc3Nzc3Nzc3Nzc3Nzc3Nzf/wAARCAC9AMUDASIAAhEBAxEB/8QAHAABAAEFAQEAAAAAAAAAAAAAAAYBAwQFBwII/8QAPxAAAgEDAwMCBAQDBQcEAwAAAQIDAAQRBRIhBjFBE1EUImFxBzKBkRUjQhahscHRJDNScoKSokNi4fAlJrL/xAAaAQEAAwEBAQAAAAAAAAAAAAAAAQIDBAUG/8QALBEAAgIBBAEDAwQCAwAAAAAAAAECAxEEEiExBRMiQRQjUTI0cYEGYZGx0f/aAAwDAQACEQMRAD8A7jSlKAVSqmoB+J+u6lYvY6dpQKy3KvJJMJWjMaJjJ3D71WclFZYZPsivIdSxXcMjuM9q4FZ9V6/YSx3mn9Q/xJI2/wBqt5SBGOOI1Ugtkjs2e4+9Tq/6o0yx1rReoor0DTNWtXhmbOQmwbwfoe4I+lVjPcQmdCeaOMgO6qTyATjNewc9q5d0lBcda9QXHU2pNJDBbu1vaWm4gxL53DyT5qS3f4hdJ6dejT5dXi9ZTtIQFwp9iQKiM23/AKJJbSrNtcRXMYkgcOh8ir1aJprKApVCwFWIb21ncpBcwyOpIKo4YgjuCBUgyKVjXV9aWmPi7qCDd+X1ZAuf3q+rBhkEEe9AeqUpQCmapmsfULkWtlcXOA3oxs+0+cDNAZNK1uh6xa6zotrqtmw+HuIvUGT+X3B+3P7VHJfxR6Ri1I2b6kMgkGcITGCPG6obBNaVatbiK6gjnt5FkikUOjryCD2NXaIClKVIFKUoBSlKAoTisHUtMtdQCG5jy0edjdiM9696tqVrpOnz319KsUEK7mZmA+w58ntXGtX/ABL1O8Lo9zNo3rti0igRGk2nzLv7fpj71SeGsMEk/E3pe3htotdsbNHe1TZdxqxX1oP08jvmuSapqkTdOTacJd8FtfC6siWDjbJnevAHnnGB3qTWn4ka7p0zafr0sWqWUgMcqldkwQ/1L28eDz+nNc1eRfVYxAqgbK9wTg8E/WqxhzlFeDoPVvVEljYWXSnS9ywiVAbt4iGM8rclN3kc8++ecjipV+FfQVslsmsXlxHcSyH5TC4ZB7jIOD7GuQaZJp0LtNfpJLsBCW8ZKiZj/wAb+E+gyT24qT23UXUmrOsGgzajuSLmy09/QjiG4BfTjQ5IGRkn3yaidaktr6JPpG1ght1ZYUVQTk4GMnt/lWRXMfw3s+t9M1BoNdnkubBlUyG6maR0JBwUY9+RgrnjIIyDXTBwcVpFJLCJNR1ZI40ae3guja3F5i1gmXukknyqf0JrWaJpWk6lpUdhqWk2rTacfhmjliViNowrD6MACD9azZ1/ifUsaPCTb6avqbiDzM4wMeDhefoSKx+pANEuP7RwgCOMLHfoBzJFnAIx3dSQQO5HFWBTV7HSdB0e5GnaRarNcAQxQxQL/NkbhQR5Hk/QGvfQ0XwGltpDzGSTTpTAc4ztxuXsAPJxXnRXOuX/APHJwVt4S0VjE4wyDszsPDHtg4IGc96y5GGn9RJOQq2+oJ6bNkD+cn5f3XOP+WgN5Xl2CjJ7VUHNWrpkWB2lwIwpLE9seah9A5n1n+Kh0zUzp2h6cb6ZJGjd2VtpZeCFx+Yg1h9P/i/b6hdrY6tbpbCZfTD4OFft82TwDWr1r8TrV725g6X0K2kI9QvcTYVpPmJYqFOSDye/moV1F1DZdUzq95psVhfKmxZ7Zv5b+wcEZ+mc8VilJshm2j6uvNO6QuOjbc/7W15JBvQ8JCTwB7c8frUcfR5b+41EWUKPFYQfzJM4XPGTwOTknA+la+2lnkv2uLkiSZclmlGcnGPPn2rqOi6r0/0fpD/xqSSa+vUCrptsd/oocH5gTgE8Eljk+OBUTco8R7IOjfhYbn+xGmR3iMk0cZQ7hjIySp/YipbUB6N/EnpvVXi02L1dPnUbEjuwqhj7KwJGfocH2Bqeg5raCko+4sVpSlWApSlAKUpQGt13R7TW7I2l6CUJypHdW8MM8ZHiuQ65rHR/RTXfT1josusXxI+JmmYAlm8b8ZyAR+Uefeu3motpXRGk6fNPOYxPPLdNc+tIo3qSc4yfAqk210gfOfUN4t6sc0egw6UjHAaEyfzAOPm3HB5HfGSasw2+ky2NmGuZorx59tw7LmNIye/3rrH4o9X9OqkmjW+kW+p3FuWYuxKxQyc8ZGCx9wOPrXKrLWJbPSm0yW2jeznmWWRgPnIGDjP2/aqvc0Xqxnks32lNFHcXlk/xGnxShFmYhWOf/bnOPfFTT8LettH6ZM8WqWMju8m6O6RFZokIGVPZsZA7Z+1QKeRbm6k+HiMMEs38uDfkLk8DNTwaToMVisMungyTRJIG9R2ZPcggeSPI/apcti9xZVu2WK1k7hZ9UaJd6P8AxiHUYBYZCtM52hSTgBs8g5PY1sLfULO6hjmt7qGSKT8jI4O77VwrS76z0lbiO0tSsF1bCGWHLlWO7O88/n7DIrWzjUJJJm06Zrq6kG5kktggC5wSpByGJxyME/YCq+tH8l7NLdWt0o4R06KLQ31jWJNW1ydXa9ykEV8yLgooGAh7/KfftVrUh0wEim07XA9zbyrOIbq/lkicKclZAd20fUrx3xXH7i/6n0+7t7Q3Trc20ZMXoIpeJDkY3AZxjwc/vSa+6n1DVpYfi5jegFZ5YW2NJjkK+MBiOQBj96vvXeTnyjs9hedPsLvUddvIBHeSiVSHkNqnGPkkZVDE+TgZNYXUt70mLGA2Oo7Zxd27Qp8RKF4kUk7TwRtDeDXN+mdK1/UNNeSHVpLWG5RlWCT54pOcY28gc/TIP2rytl1NJpkJfWpXg+Z1V5CzRGM7WCkjIIDE8dx+1Zu+vLWeSNyO/f2r0L4U3S6ramAP6ZYPn5++Md81a1PWtFvOmr67uL9U0303immBKlfDAed3cY964Re/x3Sr+zvrnVBcSmN4zNKAWUgqWXPk4KkH64qXW1zr7aRDZ+hb3NnGu9BLFE2SckMcn8xySTjuaiWoguW+DSuuVnMUR+DqfobTNLksbbp4agFjUGa5YJJKwAB8Ernkn/mOKjHUN30zfW4m0axvdOuwVBhMiyQsoByc5DBjwe2P3ro1zLq5DPPpunrGzASOLeHJAIxnAyft5qD9babZWyWD29s8Vxcu7TSkgRYDEBQox2xyaV21y5TyTKqUWskRDYIIx8pyPNbBCfX+N1CVJD6il4ZDueQN3OPsPcY4rfPp+m3tyYLtxZ+gneFQ3qk+Qc9hjPPPNaLSILKbVhBqV6ILU7h8R6ZYZHA7e/uc1opp5JupdT7Oi6db9G9XXENvpk13Z6nDGPh0uAFaXbyMMCQxHjJBrulkJBaxCUkyemu4nvnHNfKXUuk/wS5s5LGf1IniE8V1CfkJyQCuO3K9jz3r6g6Xvm1Pp/Tr6QEPcW0btn3I5qtcEuU3gyNpSlK2ApSlAKUpQCoF+L/Uk/T+gRRWcvoz37tAJj/6SgZZh9fA+9T2on170n/amGyiyiiJ2DuRlgjAbtvjPFQ+gcr6E6Kl1e/TULu2B0mxVmILFTPLjO0jOfPJ81BLbTbnWbyZbK1PqlZrlY4xnKqTlQPp/lX1f8FHHYyWtsiQq6FBtHb5cA/XxXz3+E1hHN+IMEF2XD2McrwtGduSpI59wec1CRBoH0iCboUaxBC4urW9MFydxwY3XcjEffjNSi8GLbSvc2CE/wDc9SfpXSLWPqXXenryPfZ6hHLsQjOFhmKD9cEH6VHdWxmxAHAtFH2+d659Q/aex4ZY1SMH7GqJvRmaKaWPcoVvTcrkDPkc+arXh5Yozh5EU/VgK4Um+j666Nclizo92DvZPcmBI1M4Ub3BcjGeee5++a9Wk08UDwx+nE0juZZl5kk3NnBbx9x+mK8Iyuu5GDD3BzXpfzj7ipy+mcUvGaSWZKJu+j9P/wD1+2ks53hcliyHDxsQccqTkdvBFX4unpRpnoi5SGeRWWYbPUjctxuAOCpwe4x9jV7ojjpu2x33Pn/uraXt5BYwNNNuZcHCom4tgEnAH0B/auGy2z1XGK5yeF9NTjMkYVjpMlnPbvJc+osULRmIoCQSEH5u5HyDGefqa2QGAw8bTjA/arCX0L280sqPD6JYSxyLyhADYP6EH65qlnepdSSxiOWGWPbuhmXawB7HHt/oR4rG1Wyy5Lo1r9OKSgV1Bd9lNuP9LEj696gH4hRJcz6DaW4DXMqNuUkDblyAPp5NT3VH2aXdv7QSH/xNQfV99v1Jf6g/K6dGTCrIxBcFgoz9zn9K9DxzWxt/k4fItpoidzc30ei/AvFH8Ktw6LJt+YsCCQT5xgfv9au9P2SSSt8VCyB2EUE54CTEZUMPKkcHNTDUNIVfwd0PZI4ku75p3QqSz7gwOPoNoP6U1vTpk6e0LXdrJbX9mtvdKFwySoSY3x9cY/b3r1pcLg82U5SSTfRvPw6gt7bXLjQtTso1gmYlrSYhltrpQOFPkMj5Htg12S0gitoEgt41jijQKir2UDsKgWkabBfdX6TqwjVpZNMWa5Cr8ocAKjE9i2S4+1dCUYFWg+AVpSlXApSlAKUpQClKUBQ/SuOWvTFzpH4vRywPJDaSSvPEfTISVZMl49wGOCc4PfFdkq28KO6syglTlSR2NQwcru5JbX8XtOc7ltjcS2+/HBMkPqbf3xUR1EHNoD4t8f8Am9SHr3/ZOr470hd0Gr2U7EAkhNqIef7q0utxenPGM5AU4P03H/WubUfpPX8N+6RH9bvJLOxLQ8O52A+1YWi9Janr4nOnWct5NCoe4dpAiqWGQgJ7vjx2rK160e6sCI+XRt4Hv/8Ac176W6yv9AW5WwuraAXAX1oruNmX1AMblKg84AyDjn9KabGzjs183Kz18Po0sEkuk3iEmVbd3aOSKRcMjA4YEe4qVAYkUHwwqLGR9Y1KNSzyqZnmnmKAF2dtzN9B7A/WpSD8wOPPmstVhNYPQ8H6rqlnr4JR0QT/AGdt8cnfIMf9VVv7uO6EqhJPTtndfVgbdImFIdinlMMQ3jBOe9eOiBt0KINxiWQf+Qq5qUFtYWnqKryRSS/LBJIxhWRs4Owe5AH3IyQO3l1uP1Dz3ng4b1LZwerfSJP4TPANQZJJ2WRZbcE+mqhQuwn6KO/asSG/stMkjae5muSkQjikcJGBHuO4ooOXy4YlgDk5rKN3epbPGrAztcJCGdVwjFQWXjg4IKjxkivFhaQ3qPvaeJHCtLDFIUinDgNlk/pJyQy+4PjBOr3Yk7XwYtxbiodmw1YA6Terkc27/wD8mo5+IOJNF0+3jBLXF/PI+1gMrGG9+POeakmqAHTrr5ePh37f8pqE9ZXUc8mmWrgnEV1JheSCyDaf3rTxiTUv5Mteusky6p0LUNR6W6P0DTUkR5PTaeWM4WJBF85b/u4+vHmpv1F09bX/AE5Hpz+oYrcRmMKfmJQYXnx4rfRxLGqqp4UYH2q4RmvYlHKweYYGiWKafpttaxrtEcYGMee5/wAa2FUAqtIrCwBSlKsBSlKAUpSgFKUoBSlKA4f+Mq3cOr3MkThLcx280hLhfnUttGMjPAbtnx96wdalWZ4mTt82P3/+a334xW9rcfxP4m5MPpWluUAjD7n3SELzyM+4PH1qHwSGbS7GViSzx5JP/Ktc+oXsPV8R+6iKxZ9Os7h98sClvftn71lYzViS5QSelApmnPaJD/iew/WuGuM5PEOz63VTohDdfjC/J7hhigjKwosa+cCvCzPM+yyj9Ug4MjHEa/c+f0/uq/Dppm2nUZA2TxAhIQfc92P930rZoQu5BhVUfKoX/Cva03inL3XHxvkf8ojFOrRr+/8Awt6Pf3uiQrBLCl9a+ozN6KhJUJ78EkN9sg1J7DULDWLdhBKkyEkSRspDAezKeRUfwzEAj5SQQcfX/wCKsTWUc7idAySqTsmiYqy/r/kajW+Crs91TwzxtJ52yLxdyiXmCBrb0DGnoYC+njAA+1UtrW3tIylrCkS5yQo7nAqOWuu3tgypqKfHWwIBuIU2yRj6oOG+4x9qkFjfWmoW4ms7hJYye69xz2PPB+9fL6rR6jTvbPo+l0+qo1CTgz1fAPaXKEf+i2P2P+lQSS4b+OshjZ1j0mQZjA+QsoG5s9xnHbtU9uADDLgnBQgk+O/+tc3sZD/aW4Zkdw2nKSy/0jCnn6f5muzxXUjm13aPpmq1Sq17J5gpSlAKUpQClKUApSlAKUpQClKoaA5F+Jil/wC00qxiQxw20QcjO3Klm+3H/wB5NQOG6gg0jTUZy0hh4jTljwvgVLvxSmlTT+pHh+X1dQgQknkosIVgB3OSwGfAzzzgx7SrIWkksckarPHsiJ84CrU10K+W1vBb62Wj+7FZaLEVpd3ZzclrSHuI05kYfVvH6VsIYYLaL0baNI1ODhf8ST3NXRhuMtnB5I715nQvDIIwQfSOP2r2KtPVRH2o8TVa/U62e62WSIXWt3sOskF09FJgAm0FcVJpdX063BLXicHAIfcT+1c5wxb8p3E9jySfrUnjbRbjTJUtlt4bx48KJDj5vYE1zVXzzLk6LtND28f8EosrmG9i9a2lV1AHbv5r0ZVihkkJ+UIxJGOwFaXQbm1hSeb4r0/mRBHNKNwwOSf17fSsPqTqCJo5rO0Ks7HDyDlQO+BXS70q8t8nJ9K3ZiK4MfQNZdtXYXdzM0c7YjXuN2eMjx+lSq4swZBcws1veLx68D7W/XwR9653pSF9RtgHWPEgO5jgKBz/AJV0b14pCds8ZXPdWB8Vz0bbYuNnJ0alSqmpV8GRb6/f2du66rbm5gI2/EQL8wP/ALo/9KjukhZNS1OX4tYlj0bd6bkASt6QCgfUE59+K3kMkZBy6kOw53YGPv4rD6ZErdS3tmLmSJLrTf8AdJvIlwg74GAAATzgVw3aOrTvdX8ndp9XbfHbZ8H0SjBlDKcg8g16rA0S4F3o1hcqcia3jcY+qg1n1mjYUpSpApSlAKUpQClKUApSlAKoeRQmsPVr1dO0u8vnUsttC8xUdyFUsR/dUA4X1nqb6obTTIl3DUtXknVuSzA3BjQewG3HmtV+Js93pXVMptbiSITb2KqR4dl7fYVtrm3+E6p6bQo91HY7B6MJQ/7pNxOQ2M7ucGsb8XYze3S6msLQNkepGzBid3G4EeMoAR7sPes1cozSzyxJJrDIcl1eyw+q9/Mdv+82l8D9QMDtWJ60ty52XEjqB3MjNx/1Y4qwj+mdowwAwDG5UE+596vTXrXkgkvh67gBQ27btA7cKK6XOXyzNVxXSOsdSfh/0ta9FXOuWEkxlis1eNluMo77ARlfqfGa5BHlJlxGrn+lCuQf0HepNb9WT2fR190r8DG8crNJ8R6hV1yAe2MHH3qZdOfhhPL0Vd6gZSdavLfdaKrjEa9wu73YHBPgVim4muMnJXU5DYQbuQFxwf8AL7V5ycdq3E/TOqwabdXklpMsdlMYrwYwbc+MnyPqOxrH+EVohI6yRmNQJVUZY5BIO37jH99XyRjDMORYgUeNtyPyyH8yDPY+PGe/kVWd43bMKsBu5XYFGP0PercKPI6xxDezHGBjk1dWNVMiykK6HBXcM5/TipyyGl8lk5Vclciuk2McWl3HTWo3KJG01tJbIz5I9QIqruA+rHg/viud20L3NxHaoSPWcIMnHc4yfaum9cyWLdFaFHbSTi6tbtX2tEyPtk3HIJGO5Xz4rOyXKTZMcI670DK79J2CzcPCGhP/AEOy/wCVSKoh0Ldrv1OxUllhmWeNgdwKSrkc+TuV8mpcDUp8EsrSlKkgUpSgFKUoBSlKAVQnHmqHI81CdW61mkNzB0/YSXbRlo/iZJBHHvHBKZB3gHP0yD3qk5xgsyeC0YSk8RWSQa31DZaM6LeOwLoWAVc9vBPjJ4H1qFdR65c6sRpjkw2erzJAscq7HiiXDSuSPdQeD2BFaKPUr6a/aK8MovFizO9+45UsSTEB8hUewA7/AEo0FyL26uLO5kd4YGhijnhDldxO/wDNwcrgA98Y571589a/US6X/ZnKTjLDI303cXusdU3t8t0kccEThGfDbVdsgZAXkY/u+9SLWdKtbu19EmRwyMquZCQBkEquf6gQHA90x71px018Cl3dz3FtPg+sII4wiOiMuAAp4+UEY+uPNZcVzFfQr/8Ajoo0SaPLRhvGWYbSeTtDfvnNc1891qsg+EaQq3wlZlcHMZ7U2d3La3ZCPGxGVQtu+o5Hfv8AvVmBd0o2iM47CQ4FdD6y0G2vUEum7VkQYQliA3OMD3Xv9j9DUCgsx8eLS9kFoFb+a8i52ADnjyfYea9ai+N0FJFE93KMeRcMwO3BOTt7fauqfh7+KB0+2h0TWyEtEX04L3GfSHON4HcD3H99c51n+Gxzejos11JaFiyvcxqjDuPH+Pms220K41WW1aysnsoZSsReb1HUvj8/bhWP+IrVpNckoz9d1eXWLS+uWBglklKT3MExS3vfI/lHPznAPGBxzWiTUpJCkdyUEXpLESowwUHIOfce/t+lbXq7pfVOl1s4dWWESybjE8dwZBtB8DAwO1R6T1JZDuVizc4AwcfQUXRPyZ12ZzKEvQHOAkcrKEx7cjxzz+lWp1ltZNtzAjh0zGWPyFfDLjuOD3rNVWuNOXdOhjdULY/oZdwy36HH2x7UstPvNYaPcHeJCIxJyxfkgKue3kZ7DzzxUOSjy+A+i/0dpX8Rvg0kiwqoYB2IwOMH+44H1P0qddY2yzdM6mkM5CxMsmxSMfLgk5+oGaR6daWFnYxJaO8CzBrrCDOVBwpyeQCP8zkmrun2PqpqEEwCW80W0Ruu0uT2IXsAM9vrz2rxr9RvsU0+iuxODmmOntWuDp+jat8TLCgaS0uHh+XkBWjDDGO6sMHP585qcaP1bcQ7YdTVGhSYwvctJhlONwLLjtggdx285rmvSJa86Zn08QTxXCGMQKLZkQTKS4Yt2PCYyRnkDODW+gEN4rXVxD6UssSyhQzEc9wfHG0e1b6m+VM1KL4IlLB2C2njuYkmhkWSN1yrKcgir1cs6c6r/h14YII7q/tdhBW1HqRoSxYMGYj3wVHbvU10Pqe21a7kszb3VrdJGJfTuEA3IT3UgkEV21XxsS+H+DTZLbuxwb6lUFVrcqKUpQChpSgPLjIIrko9bRb2+0+5sp/g7Sc7LqJd6rHITIpcDlRkuN2MfLzXWzUa1oppXUdjqshK210nwNx2wpJzGx/XcM/Wsb6IXQ2yNarZVS3ROZ3S32paW3UkVzYTLpN8UjhjXcrqSAWZ8nIKkH5cV6M6zvfxXup3IcTGGOG2YpuVTjaEHyszEec9+eKn/VPSem3enXstrby280ykzLZzeh6/vvH5WP1YGufHTZ0mXVYbyB9lpHcF7m2KukP5Qu5N2SfPy1yXaZbUo/BpBOyTsccl6RWh0e0WOBzdZKOI0DFCow4UMCPGMYIxnGMClrOYmi229u8kcBjEsiCJrfLDCvjAGe+AAflPFVneWWS8W4htLiNCsuyC7iIhI4JzLtzyfPvSxmmZjHbaerW3qbYoFv7QBWckY4l5zzgcYrhVNu1+0ylBqra4e78ll9Ru3vmtfXt1Ku0cXqRsGznHJXA8Hxj3ye1jUtBs9dso5HZHutxQekRlTuPyofC9zg5GDnGTk5w0iUXVykdlolukSFpFub9C0TZUZIXdj+7k963mhdL6hqMKXCdQWAgVmDLYQB1LZyTuYkZ5PjzWsdPcsOvhi2Mdq9OODjuqdIajZI00W2WM8DeQj/TvwT9ASeOwqQ6P1f1N01og03+DzW9mFbaWt5w7bu5Epb5T5GOKl/WGl2vTJE9trFzfXUTiaaykVZGijLZMqhR/Lx33Hg4xWAYLIX0tqvopC4zG6L87y9iMjnud3txXXZqZ0r7iz/Bi54fJzbU5ptYmZ2g1m5uSAFe5l9cgf9uatRaLq08xhe2aGT8x+IxG+Ps2GI+wNdZhhhk2yXNsnrFzH6TcrgD9varWqKNLsYPg9kcc08UbFYs7e5Z8Dj5VDEgjxk8A1lHyW6SrjHlkKeSKaL0SFVpdTnX5MM0fO0r2U7B8zAntnHYjBzUiuwdE0m3kgmb0rho45pkUpsTk/JjAQY+XHYcY5qW2vRGlxwtq2n6/fTAxmQSpJHKjgZwfykHuce2SBUPjsJFV2OqMNsAkhju7L1Cys2Fcem5G4E4HAIGMCrXVXyn7nx+DaquyT3JZSMrTpzqDz2CyPc2Kwq/xEwb1Iy35U3f1HGCGH0rHu9VvIILO5EqTXs0YkS1EKuvI8EfODg984rN+GuvR+Onu9JMTepBOZrp4Wkfvgh04PJ4PjHgV7mtL3TZEvJNPtVtbhVdnivbdBLJjAPzMoOd2e/cCuV6ezdnaTjbKTlX2VYT297FFZS7I7mB5pZVQMQUA5APBDFueD24xWrutT1HUdNnhsJI5ZJpo7JJAWVGaQ+F7ggKQeT+as1rSWe4htJdOjPwLM0q3V5asUQr2I9QlR25x2rKttPuJ7rS/S1LSLeG3lae3QSfEk7QeNqADA3e58Up00m474hR+3t28/kM15oCWtpq2krYw7vRW4imQ2/A78kEDGe9bPomaTUusDNDbyx2drYnEjoV9QyNwQPbC5HuOe2KztGbSdWiuNa1Rp75rBiym82bYyvdkiU4U5HBb5vrUg6RtJE09r+6B+L1B/iZs913D5F58Ku0Y8V6FekrjZ6i7N7b7NnpSN6KrSldhyClKUApSlAKx760hvraS2uY1lhlUq6N2IrIpQEM1bSNehsmtbec6haKcxhbg29yi/wDDvIKycf8AFt+571HdXtbONTbzzXeiQz2qWkiXlk0ihUORtlRimT9zXVCM1QoD3GfvVXCMu0a13Tr/AEs5/oFhCmqSXkGpaadOkDl4YbrcJmJyDsYAKfsT+leU0qQdPaXakWy3SXavcMs8eVAD/MTnnBI/eppd6JpV42+6060mb3kgVj/hWEej+nSSTotjk98QioVcUsI0ertzuIbKyQdLS6RdWtvbTpCym7e5h2O2cjB37vmIHcCtp0t1TpsWmLaD4i4mUnCWyveMR7lkUgck+ak9l09o9i4ks9Ms4XH9aQqD+9bEIoGAAPsKKGHkrZqHOO3+znMOmalrt91PbJM+nJdsjPbXlskmUeILn5XyD8p7nj/hrR3mgXdncNYA2c8tnbKf5c7IViGDnDIBkkZIDE96nuqWWoaf1J/GtMtPjY57Zbe7txMEb5SSrru4JGSMZFRS+tJv4jNe7dWa6m9USiXT2ESq6kAArn8ufrn6VndSprorVCqb+48GmRNRa2junhQRXO6Xe15GN+OcqoJ24xz71t+l9L1W/vYdThm0y5jhlZvTa6kLISu0A4jIyAzH65rBeztUmWKzup2tDbSIITaS/wAqR1wSODweePFSTpx9Utfi54NLuJ7m4EabXU28MYUYBJf5m9zhc/Q1z1aSMZ52m1lOnjDMJZZg6ZqEFkeqrS9NxDHNdmJJbLTpXgjb0lViNoIyGznkZIzgVVbbpu+0600/RNSsFm9WM3ZctFJKi9+MZBz4PFTjp7Tf4Zpy28komnZmknmxj1JGOWb9zWdNbQzoUmiSRCOVZQQa7XCL7RhC6cP0s57aaNPpF3FdQJa32150KC6QMys2VfLEDOMAjPjPOatWug6vo0MkllAl5LPalY2ilQ/CSEk4Acgbcnxzx2qYXHR/TtwG9TR7P5u+2IL/AIYqwnQ/T0YCx2GxR/Ss8gH7bqr6UV0bfWWfJEbnRtQ+MnvneB3madfSNxENu6MKHzuA5OQR9a8TzI0Wm2++ODU7UiJmiuHnnMYIPCQqwYHnuRjFTm36T6ft8eno9lkDALQhj+5rbQ20MCBIY0jUDACKABRVpEy1lkiFWHTlzqusy399DJa2TYzBKFWScK2VDBSQqgnOCSzeQuOZ0oxQDFVq6WDmlNzeWKUpUlRSlKAUpSgFKUoBSlKAUpSgFKUoChUGmKrSgPO0U2jn616pQFAMVWlKAUpSgFUxVaUApSlAKUpQClKUB//Z"/>
          <p:cNvSpPr>
            <a:spLocks noChangeAspect="1" noChangeArrowheads="1"/>
          </p:cNvSpPr>
          <p:nvPr/>
        </p:nvSpPr>
        <p:spPr bwMode="auto">
          <a:xfrm>
            <a:off x="76200" y="-547688"/>
            <a:ext cx="1200150" cy="1152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1" name="AutoShape 12" descr="data:image/jpg;base64,/9j/4AAQSkZJRgABAQAAAQABAAD/2wBDAAkGBwgHBgkIBwgKCgkLDRYPDQwMDRsUFRAWIB0iIiAdHx8kKDQsJCYxJx8fLT0tMTU3Ojo6Iys/RD84QzQ5Ojf/2wBDAQoKCg0MDRoPDxo3JR8lNzc3Nzc3Nzc3Nzc3Nzc3Nzc3Nzc3Nzc3Nzc3Nzc3Nzc3Nzc3Nzc3Nzc3Nzc3Nzc3Nzf/wAARCAC9AMUDASIAAhEBAxEB/8QAHAABAAEFAQEAAAAAAAAAAAAAAAYBAwQFBwII/8QAPxAAAgEDAwMCBAQDBQcEAwAAAQIDAAQRBRIhBjFBE1EUImFxBzKBkRUjQhahscHRJDNScoKSokNi4fAlJrL/xAAaAQEAAwEBAQAAAAAAAAAAAAAAAQIDBAUG/8QALBEAAgIBBAEDAwQCAwAAAAAAAAECAxEEEiExBRMiQRQjUTI0cYEGYZGx0f/aAAwDAQACEQMRAD8A7jSlKAVSqmoB+J+u6lYvY6dpQKy3KvJJMJWjMaJjJ3D71WclFZYZPsivIdSxXcMjuM9q4FZ9V6/YSx3mn9Q/xJI2/wBqt5SBGOOI1Ugtkjs2e4+9Tq/6o0yx1rReoor0DTNWtXhmbOQmwbwfoe4I+lVjPcQmdCeaOMgO6qTyATjNewc9q5d0lBcda9QXHU2pNJDBbu1vaWm4gxL53DyT5qS3f4hdJ6dejT5dXi9ZTtIQFwp9iQKiM23/AKJJbSrNtcRXMYkgcOh8ir1aJprKApVCwFWIb21ncpBcwyOpIKo4YgjuCBUgyKVjXV9aWmPi7qCDd+X1ZAuf3q+rBhkEEe9AeqUpQCmapmsfULkWtlcXOA3oxs+0+cDNAZNK1uh6xa6zotrqtmw+HuIvUGT+X3B+3P7VHJfxR6Ri1I2b6kMgkGcITGCPG6obBNaVatbiK6gjnt5FkikUOjryCD2NXaIClKVIFKUoBSlKAoTisHUtMtdQCG5jy0edjdiM9696tqVrpOnz319KsUEK7mZmA+w58ntXGtX/ABL1O8Lo9zNo3rti0igRGk2nzLv7fpj71SeGsMEk/E3pe3htotdsbNHe1TZdxqxX1oP08jvmuSapqkTdOTacJd8FtfC6siWDjbJnevAHnnGB3qTWn4ka7p0zafr0sWqWUgMcqldkwQ/1L28eDz+nNc1eRfVYxAqgbK9wTg8E/WqxhzlFeDoPVvVEljYWXSnS9ywiVAbt4iGM8rclN3kc8++ecjipV+FfQVslsmsXlxHcSyH5TC4ZB7jIOD7GuQaZJp0LtNfpJLsBCW8ZKiZj/wAb+E+gyT24qT23UXUmrOsGgzajuSLmy09/QjiG4BfTjQ5IGRkn3yaidaktr6JPpG1ght1ZYUVQTk4GMnt/lWRXMfw3s+t9M1BoNdnkubBlUyG6maR0JBwUY9+RgrnjIIyDXTBwcVpFJLCJNR1ZI40ae3guja3F5i1gmXukknyqf0JrWaJpWk6lpUdhqWk2rTacfhmjliViNowrD6MACD9azZ1/ifUsaPCTb6avqbiDzM4wMeDhefoSKx+pANEuP7RwgCOMLHfoBzJFnAIx3dSQQO5HFWBTV7HSdB0e5GnaRarNcAQxQxQL/NkbhQR5Hk/QGvfQ0XwGltpDzGSTTpTAc4ztxuXsAPJxXnRXOuX/APHJwVt4S0VjE4wyDszsPDHtg4IGc96y5GGn9RJOQq2+oJ6bNkD+cn5f3XOP+WgN5Xl2CjJ7VUHNWrpkWB2lwIwpLE9seah9A5n1n+Kh0zUzp2h6cb6ZJGjd2VtpZeCFx+Yg1h9P/i/b6hdrY6tbpbCZfTD4OFft82TwDWr1r8TrV725g6X0K2kI9QvcTYVpPmJYqFOSDye/moV1F1DZdUzq95psVhfKmxZ7Zv5b+wcEZ+mc8VilJshm2j6uvNO6QuOjbc/7W15JBvQ8JCTwB7c8frUcfR5b+41EWUKPFYQfzJM4XPGTwOTknA+la+2lnkv2uLkiSZclmlGcnGPPn2rqOi6r0/0fpD/xqSSa+vUCrptsd/oocH5gTgE8Eljk+OBUTco8R7IOjfhYbn+xGmR3iMk0cZQ7hjIySp/YipbUB6N/EnpvVXi02L1dPnUbEjuwqhj7KwJGfocH2Bqeg5raCko+4sVpSlWApSlAKUpQGt13R7TW7I2l6CUJypHdW8MM8ZHiuQ65rHR/RTXfT1josusXxI+JmmYAlm8b8ZyAR+Uefeu3motpXRGk6fNPOYxPPLdNc+tIo3qSc4yfAqk210gfOfUN4t6sc0egw6UjHAaEyfzAOPm3HB5HfGSasw2+ky2NmGuZorx59tw7LmNIye/3rrH4o9X9OqkmjW+kW+p3FuWYuxKxQyc8ZGCx9wOPrXKrLWJbPSm0yW2jeznmWWRgPnIGDjP2/aqvc0Xqxnks32lNFHcXlk/xGnxShFmYhWOf/bnOPfFTT8LettH6ZM8WqWMju8m6O6RFZokIGVPZsZA7Z+1QKeRbm6k+HiMMEs38uDfkLk8DNTwaToMVisMungyTRJIG9R2ZPcggeSPI/apcti9xZVu2WK1k7hZ9UaJd6P8AxiHUYBYZCtM52hSTgBs8g5PY1sLfULO6hjmt7qGSKT8jI4O77VwrS76z0lbiO0tSsF1bCGWHLlWO7O88/n7DIrWzjUJJJm06Zrq6kG5kktggC5wSpByGJxyME/YCq+tH8l7NLdWt0o4R06KLQ31jWJNW1ydXa9ykEV8yLgooGAh7/KfftVrUh0wEim07XA9zbyrOIbq/lkicKclZAd20fUrx3xXH7i/6n0+7t7Q3Trc20ZMXoIpeJDkY3AZxjwc/vSa+6n1DVpYfi5jegFZ5YW2NJjkK+MBiOQBj96vvXeTnyjs9hedPsLvUddvIBHeSiVSHkNqnGPkkZVDE+TgZNYXUt70mLGA2Oo7Zxd27Qp8RKF4kUk7TwRtDeDXN+mdK1/UNNeSHVpLWG5RlWCT54pOcY28gc/TIP2rytl1NJpkJfWpXg+Z1V5CzRGM7WCkjIIDE8dx+1Zu+vLWeSNyO/f2r0L4U3S6ramAP6ZYPn5++Md81a1PWtFvOmr67uL9U0303immBKlfDAed3cY964Re/x3Sr+zvrnVBcSmN4zNKAWUgqWXPk4KkH64qXW1zr7aRDZ+hb3NnGu9BLFE2SckMcn8xySTjuaiWoguW+DSuuVnMUR+DqfobTNLksbbp4agFjUGa5YJJKwAB8Ernkn/mOKjHUN30zfW4m0axvdOuwVBhMiyQsoByc5DBjwe2P3ro1zLq5DPPpunrGzASOLeHJAIxnAyft5qD9babZWyWD29s8Vxcu7TSkgRYDEBQox2xyaV21y5TyTKqUWskRDYIIx8pyPNbBCfX+N1CVJD6il4ZDueQN3OPsPcY4rfPp+m3tyYLtxZ+gneFQ3qk+Qc9hjPPPNaLSILKbVhBqV6ILU7h8R6ZYZHA7e/uc1opp5JupdT7Oi6db9G9XXENvpk13Z6nDGPh0uAFaXbyMMCQxHjJBrulkJBaxCUkyemu4nvnHNfKXUuk/wS5s5LGf1IniE8V1CfkJyQCuO3K9jz3r6g6Xvm1Pp/Tr6QEPcW0btn3I5qtcEuU3gyNpSlK2ApSlAKUpQCoF+L/Uk/T+gRRWcvoz37tAJj/6SgZZh9fA+9T2on170n/amGyiyiiJ2DuRlgjAbtvjPFQ+gcr6E6Kl1e/TULu2B0mxVmILFTPLjO0jOfPJ81BLbTbnWbyZbK1PqlZrlY4xnKqTlQPp/lX1f8FHHYyWtsiQq6FBtHb5cA/XxXz3+E1hHN+IMEF2XD2McrwtGduSpI59wec1CRBoH0iCboUaxBC4urW9MFydxwY3XcjEffjNSi8GLbSvc2CE/wDc9SfpXSLWPqXXenryPfZ6hHLsQjOFhmKD9cEH6VHdWxmxAHAtFH2+d659Q/aex4ZY1SMH7GqJvRmaKaWPcoVvTcrkDPkc+arXh5Yozh5EU/VgK4Um+j666Nclizo92DvZPcmBI1M4Ub3BcjGeee5++a9Wk08UDwx+nE0juZZl5kk3NnBbx9x+mK8Iyuu5GDD3BzXpfzj7ipy+mcUvGaSWZKJu+j9P/wD1+2ks53hcliyHDxsQccqTkdvBFX4unpRpnoi5SGeRWWYbPUjctxuAOCpwe4x9jV7ojjpu2x33Pn/uraXt5BYwNNNuZcHCom4tgEnAH0B/auGy2z1XGK5yeF9NTjMkYVjpMlnPbvJc+osULRmIoCQSEH5u5HyDGefqa2QGAw8bTjA/arCX0L280sqPD6JYSxyLyhADYP6EH65qlnepdSSxiOWGWPbuhmXawB7HHt/oR4rG1Wyy5Lo1r9OKSgV1Bd9lNuP9LEj696gH4hRJcz6DaW4DXMqNuUkDblyAPp5NT3VH2aXdv7QSH/xNQfV99v1Jf6g/K6dGTCrIxBcFgoz9zn9K9DxzWxt/k4fItpoidzc30ei/AvFH8Ktw6LJt+YsCCQT5xgfv9au9P2SSSt8VCyB2EUE54CTEZUMPKkcHNTDUNIVfwd0PZI4ku75p3QqSz7gwOPoNoP6U1vTpk6e0LXdrJbX9mtvdKFwySoSY3x9cY/b3r1pcLg82U5SSTfRvPw6gt7bXLjQtTso1gmYlrSYhltrpQOFPkMj5Htg12S0gitoEgt41jijQKir2UDsKgWkabBfdX6TqwjVpZNMWa5Cr8ocAKjE9i2S4+1dCUYFWg+AVpSlXApSlAKUpQClKUBQ/SuOWvTFzpH4vRywPJDaSSvPEfTISVZMl49wGOCc4PfFdkq28KO6syglTlSR2NQwcru5JbX8XtOc7ltjcS2+/HBMkPqbf3xUR1EHNoD4t8f8Am9SHr3/ZOr470hd0Gr2U7EAkhNqIef7q0utxenPGM5AU4P03H/WubUfpPX8N+6RH9bvJLOxLQ8O52A+1YWi9Janr4nOnWct5NCoe4dpAiqWGQgJ7vjx2rK160e6sCI+XRt4Hv/8Ac176W6yv9AW5WwuraAXAX1oruNmX1AMblKg84AyDjn9KabGzjs183Kz18Po0sEkuk3iEmVbd3aOSKRcMjA4YEe4qVAYkUHwwqLGR9Y1KNSzyqZnmnmKAF2dtzN9B7A/WpSD8wOPPmstVhNYPQ8H6rqlnr4JR0QT/AGdt8cnfIMf9VVv7uO6EqhJPTtndfVgbdImFIdinlMMQ3jBOe9eOiBt0KINxiWQf+Qq5qUFtYWnqKryRSS/LBJIxhWRs4Owe5AH3IyQO3l1uP1Dz3ng4b1LZwerfSJP4TPANQZJJ2WRZbcE+mqhQuwn6KO/asSG/stMkjae5muSkQjikcJGBHuO4ooOXy4YlgDk5rKN3epbPGrAztcJCGdVwjFQWXjg4IKjxkivFhaQ3qPvaeJHCtLDFIUinDgNlk/pJyQy+4PjBOr3Yk7XwYtxbiodmw1YA6Terkc27/wD8mo5+IOJNF0+3jBLXF/PI+1gMrGG9+POeakmqAHTrr5ePh37f8pqE9ZXUc8mmWrgnEV1JheSCyDaf3rTxiTUv5Mteusky6p0LUNR6W6P0DTUkR5PTaeWM4WJBF85b/u4+vHmpv1F09bX/AE5Hpz+oYrcRmMKfmJQYXnx4rfRxLGqqp4UYH2q4RmvYlHKweYYGiWKafpttaxrtEcYGMee5/wAa2FUAqtIrCwBSlKsBSlKAUpSgFKUoBSlKA4f+Mq3cOr3MkThLcx280hLhfnUttGMjPAbtnx96wdalWZ4mTt82P3/+a334xW9rcfxP4m5MPpWluUAjD7n3SELzyM+4PH1qHwSGbS7GViSzx5JP/Ktc+oXsPV8R+6iKxZ9Os7h98sClvftn71lYzViS5QSelApmnPaJD/iew/WuGuM5PEOz63VTohDdfjC/J7hhigjKwosa+cCvCzPM+yyj9Ug4MjHEa/c+f0/uq/Dppm2nUZA2TxAhIQfc92P930rZoQu5BhVUfKoX/Cva03inL3XHxvkf8ojFOrRr+/8Awt6Pf3uiQrBLCl9a+ozN6KhJUJ78EkN9sg1J7DULDWLdhBKkyEkSRspDAezKeRUfwzEAj5SQQcfX/wCKsTWUc7idAySqTsmiYqy/r/kajW+Crs91TwzxtJ52yLxdyiXmCBrb0DGnoYC+njAA+1UtrW3tIylrCkS5yQo7nAqOWuu3tgypqKfHWwIBuIU2yRj6oOG+4x9qkFjfWmoW4ms7hJYye69xz2PPB+9fL6rR6jTvbPo+l0+qo1CTgz1fAPaXKEf+i2P2P+lQSS4b+OshjZ1j0mQZjA+QsoG5s9xnHbtU9uADDLgnBQgk+O/+tc3sZD/aW4Zkdw2nKSy/0jCnn6f5muzxXUjm13aPpmq1Sq17J5gpSlAKUpQClKUApSlAKUpQClKoaA5F+Jil/wC00qxiQxw20QcjO3Klm+3H/wB5NQOG6gg0jTUZy0hh4jTljwvgVLvxSmlTT+pHh+X1dQgQknkosIVgB3OSwGfAzzzgx7SrIWkksckarPHsiJ84CrU10K+W1vBb62Wj+7FZaLEVpd3ZzclrSHuI05kYfVvH6VsIYYLaL0baNI1ODhf8ST3NXRhuMtnB5I715nQvDIIwQfSOP2r2KtPVRH2o8TVa/U62e62WSIXWt3sOskF09FJgAm0FcVJpdX063BLXicHAIfcT+1c5wxb8p3E9jySfrUnjbRbjTJUtlt4bx48KJDj5vYE1zVXzzLk6LtND28f8EosrmG9i9a2lV1AHbv5r0ZVihkkJ+UIxJGOwFaXQbm1hSeb4r0/mRBHNKNwwOSf17fSsPqTqCJo5rO0Ks7HDyDlQO+BXS70q8t8nJ9K3ZiK4MfQNZdtXYXdzM0c7YjXuN2eMjx+lSq4swZBcws1veLx68D7W/XwR9653pSF9RtgHWPEgO5jgKBz/AJV0b14pCds8ZXPdWB8Vz0bbYuNnJ0alSqmpV8GRb6/f2du66rbm5gI2/EQL8wP/ALo/9KjukhZNS1OX4tYlj0bd6bkASt6QCgfUE59+K3kMkZBy6kOw53YGPv4rD6ZErdS3tmLmSJLrTf8AdJvIlwg74GAAATzgVw3aOrTvdX8ndp9XbfHbZ8H0SjBlDKcg8g16rA0S4F3o1hcqcia3jcY+qg1n1mjYUpSpApSlAKUpQClKUApSlAKoeRQmsPVr1dO0u8vnUsttC8xUdyFUsR/dUA4X1nqb6obTTIl3DUtXknVuSzA3BjQewG3HmtV+Js93pXVMptbiSITb2KqR4dl7fYVtrm3+E6p6bQo91HY7B6MJQ/7pNxOQ2M7ucGsb8XYze3S6msLQNkepGzBid3G4EeMoAR7sPes1cozSzyxJJrDIcl1eyw+q9/Mdv+82l8D9QMDtWJ60ty52XEjqB3MjNx/1Y4qwj+mdowwAwDG5UE+596vTXrXkgkvh67gBQ27btA7cKK6XOXyzNVxXSOsdSfh/0ta9FXOuWEkxlis1eNluMo77ARlfqfGa5BHlJlxGrn+lCuQf0HepNb9WT2fR190r8DG8crNJ8R6hV1yAe2MHH3qZdOfhhPL0Vd6gZSdavLfdaKrjEa9wu73YHBPgVim4muMnJXU5DYQbuQFxwf8AL7V5ycdq3E/TOqwabdXklpMsdlMYrwYwbc+MnyPqOxrH+EVohI6yRmNQJVUZY5BIO37jH99XyRjDMORYgUeNtyPyyH8yDPY+PGe/kVWd43bMKsBu5XYFGP0PercKPI6xxDezHGBjk1dWNVMiykK6HBXcM5/TipyyGl8lk5Vclciuk2McWl3HTWo3KJG01tJbIz5I9QIqruA+rHg/viud20L3NxHaoSPWcIMnHc4yfaum9cyWLdFaFHbSTi6tbtX2tEyPtk3HIJGO5Xz4rOyXKTZMcI670DK79J2CzcPCGhP/AEOy/wCVSKoh0Ldrv1OxUllhmWeNgdwKSrkc+TuV8mpcDUp8EsrSlKkgUpSgFKUoBSlKAVQnHmqHI81CdW61mkNzB0/YSXbRlo/iZJBHHvHBKZB3gHP0yD3qk5xgsyeC0YSk8RWSQa31DZaM6LeOwLoWAVc9vBPjJ4H1qFdR65c6sRpjkw2erzJAscq7HiiXDSuSPdQeD2BFaKPUr6a/aK8MovFizO9+45UsSTEB8hUewA7/AEo0FyL26uLO5kd4YGhijnhDldxO/wDNwcrgA98Y571589a/US6X/ZnKTjLDI303cXusdU3t8t0kccEThGfDbVdsgZAXkY/u+9SLWdKtbu19EmRwyMquZCQBkEquf6gQHA90x71px018Cl3dz3FtPg+sII4wiOiMuAAp4+UEY+uPNZcVzFfQr/8Ajoo0SaPLRhvGWYbSeTtDfvnNc1891qsg+EaQq3wlZlcHMZ7U2d3La3ZCPGxGVQtu+o5Hfv8AvVmBd0o2iM47CQ4FdD6y0G2vUEum7VkQYQliA3OMD3Xv9j9DUCgsx8eLS9kFoFb+a8i52ADnjyfYea9ai+N0FJFE93KMeRcMwO3BOTt7fauqfh7+KB0+2h0TWyEtEX04L3GfSHON4HcD3H99c51n+Gxzejos11JaFiyvcxqjDuPH+Pms220K41WW1aysnsoZSsReb1HUvj8/bhWP+IrVpNckoz9d1eXWLS+uWBglklKT3MExS3vfI/lHPznAPGBxzWiTUpJCkdyUEXpLESowwUHIOfce/t+lbXq7pfVOl1s4dWWESybjE8dwZBtB8DAwO1R6T1JZDuVizc4AwcfQUXRPyZ12ZzKEvQHOAkcrKEx7cjxzz+lWp1ltZNtzAjh0zGWPyFfDLjuOD3rNVWuNOXdOhjdULY/oZdwy36HH2x7UstPvNYaPcHeJCIxJyxfkgKue3kZ7DzzxUOSjy+A+i/0dpX8Rvg0kiwqoYB2IwOMH+44H1P0qddY2yzdM6mkM5CxMsmxSMfLgk5+oGaR6daWFnYxJaO8CzBrrCDOVBwpyeQCP8zkmrun2PqpqEEwCW80W0Ruu0uT2IXsAM9vrz2rxr9RvsU0+iuxODmmOntWuDp+jat8TLCgaS0uHh+XkBWjDDGO6sMHP585qcaP1bcQ7YdTVGhSYwvctJhlONwLLjtggdx285rmvSJa86Zn08QTxXCGMQKLZkQTKS4Yt2PCYyRnkDODW+gEN4rXVxD6UssSyhQzEc9wfHG0e1b6m+VM1KL4IlLB2C2njuYkmhkWSN1yrKcgir1cs6c6r/h14YII7q/tdhBW1HqRoSxYMGYj3wVHbvU10Pqe21a7kszb3VrdJGJfTuEA3IT3UgkEV21XxsS+H+DTZLbuxwb6lUFVrcqKUpQChpSgPLjIIrko9bRb2+0+5sp/g7Sc7LqJd6rHITIpcDlRkuN2MfLzXWzUa1oppXUdjqshK210nwNx2wpJzGx/XcM/Wsb6IXQ2yNarZVS3ROZ3S32paW3UkVzYTLpN8UjhjXcrqSAWZ8nIKkH5cV6M6zvfxXup3IcTGGOG2YpuVTjaEHyszEec9+eKn/VPSem3enXstrby280ykzLZzeh6/vvH5WP1YGufHTZ0mXVYbyB9lpHcF7m2KukP5Qu5N2SfPy1yXaZbUo/BpBOyTsccl6RWh0e0WOBzdZKOI0DFCow4UMCPGMYIxnGMClrOYmi229u8kcBjEsiCJrfLDCvjAGe+AAflPFVneWWS8W4htLiNCsuyC7iIhI4JzLtzyfPvSxmmZjHbaerW3qbYoFv7QBWckY4l5zzgcYrhVNu1+0ylBqra4e78ll9Ru3vmtfXt1Ku0cXqRsGznHJXA8Hxj3ye1jUtBs9dso5HZHutxQekRlTuPyofC9zg5GDnGTk5w0iUXVykdlolukSFpFub9C0TZUZIXdj+7k963mhdL6hqMKXCdQWAgVmDLYQB1LZyTuYkZ5PjzWsdPcsOvhi2Mdq9OODjuqdIajZI00W2WM8DeQj/TvwT9ASeOwqQ6P1f1N01og03+DzW9mFbaWt5w7bu5Epb5T5GOKl/WGl2vTJE9trFzfXUTiaaykVZGijLZMqhR/Lx33Hg4xWAYLIX0tqvopC4zG6L87y9iMjnud3txXXZqZ0r7iz/Bi54fJzbU5ptYmZ2g1m5uSAFe5l9cgf9uatRaLq08xhe2aGT8x+IxG+Ps2GI+wNdZhhhk2yXNsnrFzH6TcrgD9varWqKNLsYPg9kcc08UbFYs7e5Z8Dj5VDEgjxk8A1lHyW6SrjHlkKeSKaL0SFVpdTnX5MM0fO0r2U7B8zAntnHYjBzUiuwdE0m3kgmb0rho45pkUpsTk/JjAQY+XHYcY5qW2vRGlxwtq2n6/fTAxmQSpJHKjgZwfykHuce2SBUPjsJFV2OqMNsAkhju7L1Cys2Fcem5G4E4HAIGMCrXVXyn7nx+DaquyT3JZSMrTpzqDz2CyPc2Kwq/xEwb1Iy35U3f1HGCGH0rHu9VvIILO5EqTXs0YkS1EKuvI8EfODg984rN+GuvR+Onu9JMTepBOZrp4Wkfvgh04PJ4PjHgV7mtL3TZEvJNPtVtbhVdnivbdBLJjAPzMoOd2e/cCuV6ezdnaTjbKTlX2VYT297FFZS7I7mB5pZVQMQUA5APBDFueD24xWrutT1HUdNnhsJI5ZJpo7JJAWVGaQ+F7ggKQeT+as1rSWe4htJdOjPwLM0q3V5asUQr2I9QlR25x2rKttPuJ7rS/S1LSLeG3lae3QSfEk7QeNqADA3e58Up00m474hR+3t28/kM15oCWtpq2krYw7vRW4imQ2/A78kEDGe9bPomaTUusDNDbyx2drYnEjoV9QyNwQPbC5HuOe2KztGbSdWiuNa1Rp75rBiym82bYyvdkiU4U5HBb5vrUg6RtJE09r+6B+L1B/iZs913D5F58Ku0Y8V6FekrjZ6i7N7b7NnpSN6KrSldhyClKUApSlAKx760hvraS2uY1lhlUq6N2IrIpQEM1bSNehsmtbec6haKcxhbg29yi/wDDvIKycf8AFt+571HdXtbONTbzzXeiQz2qWkiXlk0ihUORtlRimT9zXVCM1QoD3GfvVXCMu0a13Tr/AEs5/oFhCmqSXkGpaadOkDl4YbrcJmJyDsYAKfsT+leU0qQdPaXakWy3SXavcMs8eVAD/MTnnBI/eppd6JpV42+6060mb3kgVj/hWEej+nSSTotjk98QioVcUsI0ertzuIbKyQdLS6RdWtvbTpCym7e5h2O2cjB37vmIHcCtp0t1TpsWmLaD4i4mUnCWyveMR7lkUgck+ak9l09o9i4ks9Ms4XH9aQqD+9bEIoGAAPsKKGHkrZqHOO3+znMOmalrt91PbJM+nJdsjPbXlskmUeILn5XyD8p7nj/hrR3mgXdncNYA2c8tnbKf5c7IViGDnDIBkkZIDE96nuqWWoaf1J/GtMtPjY57Zbe7txMEb5SSrru4JGSMZFRS+tJv4jNe7dWa6m9USiXT2ESq6kAArn8ufrn6VndSprorVCqb+48GmRNRa2junhQRXO6Xe15GN+OcqoJ24xz71t+l9L1W/vYdThm0y5jhlZvTa6kLISu0A4jIyAzH65rBeztUmWKzup2tDbSIITaS/wAqR1wSODweePFSTpx9Utfi54NLuJ7m4EabXU28MYUYBJf5m9zhc/Q1z1aSMZ52m1lOnjDMJZZg6ZqEFkeqrS9NxDHNdmJJbLTpXgjb0lViNoIyGznkZIzgVVbbpu+0600/RNSsFm9WM3ZctFJKi9+MZBz4PFTjp7Tf4Zpy28komnZmknmxj1JGOWb9zWdNbQzoUmiSRCOVZQQa7XCL7RhC6cP0s57aaNPpF3FdQJa32150KC6QMys2VfLEDOMAjPjPOatWug6vo0MkllAl5LPalY2ilQ/CSEk4Acgbcnxzx2qYXHR/TtwG9TR7P5u+2IL/AIYqwnQ/T0YCx2GxR/Ss8gH7bqr6UV0bfWWfJEbnRtQ+MnvneB3madfSNxENu6MKHzuA5OQR9a8TzI0Wm2++ODU7UiJmiuHnnMYIPCQqwYHnuRjFTm36T6ft8eno9lkDALQhj+5rbQ20MCBIY0jUDACKABRVpEy1lkiFWHTlzqusy399DJa2TYzBKFWScK2VDBSQqgnOCSzeQuOZ0oxQDFVq6WDmlNzeWKUpUlRSlKAUpSgFKUoBSlKAUpSgFKUoChUGmKrSgPO0U2jn616pQFAMVWlKAUpSgFUxVaUApSlAKUpQClKUB//Z"/>
          <p:cNvSpPr>
            <a:spLocks noChangeAspect="1" noChangeArrowheads="1"/>
          </p:cNvSpPr>
          <p:nvPr/>
        </p:nvSpPr>
        <p:spPr bwMode="auto">
          <a:xfrm>
            <a:off x="76200" y="-547688"/>
            <a:ext cx="1200150" cy="11525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2" name="AutoShape 16" descr="data:image/jpg;base64,/9j/4AAQSkZJRgABAQAAAQABAAD/2wCEAAkGBhQRERIUEhQVFBQWGRoZGBUXGB8aGxwfHiIcGRccHSEeHCcfICAjHRwaIC8jIy0qLSwsHR4xNTAqNiYrLCwBCQoKDgwOGg8PGjAkHyUvLS8sLzEyNDIwLDArNSw0LTA0NTA0LzQsLCw1LDAtLykqNS8sKiwtLCwsKSwsLS01L//AABEIAKgAoAMBIgACEQEDEQH/xAAcAAABBQEBAQAAAAAAAAAAAAAGAAMEBQcCAQj/xABEEAACAgAEAwUDCgELBAMBAAABAgMRAAQSIQUxQQYTIlFhBzJxFCMzQlJygZGhsRVDRFRic4KSk7LB4RckU9Gi0vAW/8QAGwEAAgMBAQEAAAAAAAAAAAAABAUAAgMGAQf/xAA1EQABAwIDBQcEAQQDAQAAAAABAgMRACEEEjEFQVFh8BMicYGRodEGscHhQhQyUoIjYsIV/9oADAMBAAIRAxEAPwDccBvaj2lwZNihokHTqZtK31A2JNb+QwW5osEbQLejpHr0/XGP8f8AZ3mVBl7qKaaydb3IFHOqrYfAeZ64Cxbq0QEA8yBpS7GvOIgIB5kDT45miLN9v4M9lNWXk0yq6mlJsedEctvOuuJfA+3iDJlnYvKhZQrXZokWT5Dez6Yx15Gy/wD3PdFCrETqCSGUkCtyd1sMp2FbbVWHc5xKRsxJApVkZkdQu7MGCto3FANeosbpQ2FvavFzOk7o9NdLTcGdIpT2z5cLiDuj010tNwQdIrZex3bOXPOw7kd2p3mFqpFWNF3qvzsYMMYtx32ofI4xl8v4SiLSL77chbNRAJO9DfcYkdjOHcR4gVnkYRwE2sh7zWw6Fbfoep54NZfcyDKkq5m3p8mmDGJd7MZUlfM29LXHMxWw4WPEWgBd+px7hlTelhYh8X4rHlYJZ5TUcSl2PM0PLzJ5AeeHRmGoHQdxdAjb051+WJUp/CxGXMuQajIPkzAfsThjgfG483CJYjakspB5hlJVga22IPx54lSrDCwseMLB6euJUr3Af2y7Zy5F0Hc/NuaE27KNrOuq0152cB/bTh3EeHlp42EsANtIO87xR1LU/U9RyxG4D7UflcZy+Y8RdWtG99eYtWoAkc6O+2Frz7mQ5klPMX9fkUofxLvZnMko5i/raw5iaMeNdvEOS1IxSViqkLuRZAtT5HofXETJ9vocjlC2Yk1Ss7GmJs8qsn0HS+mMtynEpFzEcBKqiu7sG2ZVUM2jYUVFalYVYI9cNLK2YvM90XJaoFsgBVNVsRu1FmO4Cit7rAXavBwLUd3301tNiZ0il/bPhwOLO6PXTW02JnSK2jsx7TIM44QUCTWpWtb6A7Ai7HnvgyxjPAfZ3mXAl7qKGawdaXGGHOqrcfEeR5jGwZQsY07wU9DUB59f1wywjq1yFzyJFNsE84uQsHkSNfnkaicW4/Dlhcjb9EG7H8Og9TtgOPtigMqxqlk8hqNnrtSEcvXAt2yeaTOPI8LCj4IboE1pV5CeYAs0NhudyQBSZ3IyNEyTEZh3JN0qIgA2C6rYX6bk9RzwA7jllcAwPf3Hxwpa7tFwrICoG7SfOR7W4Xr32kZ+F5flkI+blqKVL2fnZBRqsURvtvuMB+W7RmF2ZAriNBGjldzzVfI6SKYjzQDazhjjkqrcSKyMSC8aqVW/q+Es/i/rKao1itlyhQFWVw4FsrKRpvTpb9Tz25YMZYC0Su8/br2o9jDBbcuXk8Nx69PKrrhAErvLNGJGQ+JnOmKzuXlbqb5IOew6Y1DJ+2qPLRpHtIi0oIRhtyA8thXTljFTnpHVU+ogsKBsPtNXIt1JO+NW7CezCHNsJc5OryElgoa2lUgEag42rflf4Y8W2UuA5iDuAPzbrfVXGilwHMQTYAH5t1v1rTOyntDhz2kAaWawN7FjmpsAq3oRgswN9mvZ9lMgS0KHUfrO2o8yR6bWQDzra8EmDGgsCFmeH7o9hLiQQ4Z4eHPn4VWcWjSV4YW3thKV81jIIv01lPj+eFwx+6Y5dvq2Yv60fQD1Swp9NJ64rOAcUEjTz6JX7yRkUhDQSJmjUAnnba32+3jjtPxJmECRRSLO0yCKV0OhDuWZiDuNAcabGq62uxrW9WvF5mcjLxMVkcW7DnHHyLejGiq+tn6pxxwjLiGaeJQFT5t41AoAae7IHwKfqPPDHZ6IxfKVbVLKJLkmoDWSoZaF7BUKpp6V6457QcX7lUn7uUCNvH4bGhiFe6JoDZ/7mJUogwKdqvaFDkdQI1MtA70LPJRQJZvQDBXgb7S+z7KZ8hp0IYfWRtJ5i/TcCr51e+MnQsiEGOP6rB9LigA2Y4+HLn41n+c9tceYjePaNWtSSjHY7EDpuL6Yy/jAETpLDGEZzSsh1RWNw8Tc1N1aHluOpwe9u/ZfDlGMuTnVJAVbQzU0SgWSgQb3tsa/HGUDPyIrJ9RxupGzfZauV9QRvgNDZU4TmJO8E/HXhrQDbRU4TmJIsQT8W63a1c5ntIZmVnCp3iGN3C7jkreZ0gEtXm5G9YL/AGb56FZflkw+ahuKJCdl5USXarNqNqG2wxm0OVLhVVXLkWqqpOqtWpv0HLbniy4HKpqGRWdgxKRspZb6+EMni9WNUKx68wEo7lo+3XtVn8MENy3aDw3de3nW9j2xQCUxslEcxqNjrv4AOXrgw4Rx+HMi423+wdm/LqPUbYwrI5GQRBIv+3dCDdK6OCNw1Uxr13HmeeLrse88ebSRIWO/jhuxdFS8ZHIEUaOx2OxBBDbxywuCZHv7D54UA1tFxK4KpG/SfKB7X4Wol9qefmcjL5fZxVEjq22odTS3XqfTA1nvZBKIhNNIrhNLMrUWoDxWSNyx3rVXIUaxsR4XH33fEXJp0g+Q3O3rvV4y72m9s3kmGUy1a1Jsk7CqtiOpHRfiTtWN3mijMtRuTb9nl1c0RiGS2VuKVcnux+TwHUk1lHafs98keORGXSaq6BBB6KN9I23363i04vHm4XzA1Rzh4dR0NSrHHYVgqNp00SV1Xe5586bM8OLJLmXDOFk0qXfUZDdUa8jvtsRt64rZsm8cndBqDlQRqpSbqn6eFrBvlglgykJUZI69qa4DFKQ32ZVJ46Xjx535Wten87DDNMoySOBpsrIyg31AOrehtqNXuaGLnh83EIChjl32KlpVIUKNgVJ8J5AUfzxN7H8Dly/EIhMhV0aZSpIKqRHLWxG+62CLFVy2w5Hx2eh89JyH1vTFH1pgaEeE/kUdhNlu7YKi0UQnWR9o8K0+H2k5kcPXMSRRpJE5WdHYeJa2kj0tdaqB2PM+WO+H+23Kyxsx0Rst+BplBNCyV23HxpjRpTjLv43P/wCWT88Q+Iucxp75mk08gzGhjxOLQONO0fS2MTqtPqfia0/g3tPycOoLnIO4eV3HzcveIZW1FCpAGkMXYyX1rSOeH+M+1rKbBpoXgcAoVieUmjTawGVomDctjsAwJ5Yxz+ERfYH5n/3jmThEQBOgcj1Pl8caf1qOBq5+mMUBOZPqfitY4V7XMvGrxrPArpqpDE6wuRZtZtTMdX22Wz9kXtzxj2rZfM5UoM1lrYx94GimQhda95pB1azV+W1npidkPZjw5ooycsLZFJ8T72Ax+t54e/6U8M/oq/43/wDthOfqTDAxlV7fNc3kNd5n2zZVYA0UkM8jEqFDGPSaLAurjUBQra7O1i8Nt7SMyeGnMCKJ5pHKQpE2wXl3j6msDUGo8qo9cOf9MeHj3YApoAHUx2BBr3vTFoezEPk/+Y3/ALxmfqPDmbK9B81mWlqJEwI651hme/iWYLmRmvcsUcUwYbgAe8eY3PlyxRZTLRQTMuejkoLehCCb6A+IVY21dLBo4+jcx2eiVHoyDwn+Vfy+OMFz3CZs1NcaM0jtGoF7OaQcv725NCgee9E7O2i3iCQgQByj8nnQiArCOCcsGd0XtxJ41P4PHm5myw1RwBIdSl2tXjkpXYq7aNOkAtpqtjz5VnZns/8AK5JJHZNILXVEkk89J30nffbpRxURZN5JO5ZrCMwrVag3p8HTxNQFc9sWWX4cQkWZUMgMmlyj6TGbAIF+Z332HLDN8wkpSYJ6963x+KUtvswqDx1vHjytyte1aXkPZBK0RmhkVA+plVaDUR4aIGxU71qrmKF4JPZbnpoycvmN3N2QOq7aj1FrV+o9cVXsy7ZvFMcrmq1uQAQdjd6WA6E9V+DDa8an/C4++76vnNJW/MbHfzO1YGZaK8q0m4N/0efVxSrDslwocSrvJIzTw5HgR1Ip7MuQjFd2AJA9a2/XGHdjuxsvEMznDJIRGzd5I+gElu8I7sNzvu03o+HWDjdsM5XJpEumNQosmh5ncnBzjWdQJ0pk6x2iwToN3pFYd7cOzcORgygyyLEhaqXY2gY6ieZJ1czvtio4N2OGe4a7yiVXhlUpMoB7wTaEIYbkspVeW+/W8aD7d+CNNk0lUWsTW3XSDQLbb0Bd4pfZhMTwjOxUw7hgxJ6kHvCR6Uq/84zEByAN59xWIhLuUD+R9xM+tRJ8jJJnshnv5PMws7Hyl+Tskgrztd/u9LwFRe6vwH7DGscJzKtkDGKIy+ezUQrkAO/Za9NLDGTxe6vwH7DA+LTlAHM13n0ijIXh4e811hYYzmcWJdTfgPPHEcGddBImUcoRanQxJH2gObD1ArAzbC3BKRXT4vauFwisjqr8BepWOZfdb4H9jiLw/iay7VTDpz/EYlS+63wP7HGaklCoVRbb7b7XaNGQa+geF/QQ/wBmn+kYk4jcL+gh/s0/0jEbj0kqxgxNoFnW4XUVGltJqjsH0aqBIW8cKlsuO5AQJO/Svk9WWFihyvFiuXmYNq0MqqzMHClljvUy7MqO5th0XD3Bs5KzsDbxEFg7CiDYCrYAVtXial9zYW17buYFxAWokd0xrr4VKs859G/3W/Y4yLs1wmSGWbOn6KDLCZf7URFEFedk197rWNcz30Un3G/Y4EOIZoDhojYip83k4t+VMuXZgdxtpBw++nGisrM6Zfz8UJiGS4pBmwmeenxQJxjsh8i4arxiV5JpSZJmAHdiHWvhBoh2Zm577dMWvsO7OQ56HNjMosqBqKtvu4HiB5gjSdxvviz9p05HB8nHTHv3ZhXQkmQE+lM3/GLb2D8DaHKSSkUsrWu1agNg2+9EVXxx1RguQRvHsJoQwp3KR/IewmaGe2fYyTIZjKGKQmNX7yNtABDCRajLc/o32s+LQT543DKOSiFtmKgketb/AK48zeTSVdMihlsGj5jcYexo21kUSNK2aY7NZI0O71mlhYWFjeia4liDAqwBUiiDuCOoOBxeyseUyedjh2SRZSq/ZBQgID9kG68ga6YJsN5mPUjL5gj8xWKlIJBNVKEkhRFxWT5WcjMcQjPJpYMwvwly8gPQctAH+554zSL3V+A/YYODxAfxKBdLIZclDufdkKRM+oH+qDprfzscsA8Xur8B+wwDjtE+ddn9K/3O/wCv5qPlERuI5UShTGWGz+4TvpDf1S+kG9qvB3kYeEtwyWXOyAcSAcys7kZpZxekKthhRCgACvPAJn8gJVo7Ecj/APumEufz61UykqKWUqhkUDYVIyGQV0o7V0xfDvoyBJMRQ22Nk4o4lTraSoKvbdy63Vxx0EZ6IsKnMcRzAqj3pW5NQ6MRRb+sW64ly+63wP7HEPIcN7slmOtzdn47nnvZ88Ssw4VGJIAo7n4YExDgcWMtdBsbBuYPCqD1iSTHC36r6D4X9DD/AGaf6Rgemy0yGV/o3DORMxAUAsSltrJdKoaCl9AV2OLrgGejmy0LROsi6FGpSGFgAEbdR5Y64vkGlUaH0OptTW10R5WDRNMN1NGjyxw+Ge7F5SVQAbGRMDwr59XcPEIhGXDBI1JBJBSje9ggEEk/jfriizwzBBYF3Zr7to7KUTaaCrhR4asyht75jbFmnC2EIHhLiRZNIJ0+EghAx8XugDUd7F0Me8CyEkQbvCN9NKDdEXqYmgNTbFqFWCfrHGza2cOFuIIUZIAUJkcalTs99HJ9xv2OARpyZuGxDkJXzDfCHKw+h56yP9xzwd576KT7jfscZhl+ID+IMulnMWQkNj3Yy8CNqY+oXTW3Q30w7+l9Hf8AX81RdaWOy8ecyOSim3REiLL9oBAChPRSavzArrgkhiCKFUBVAoACgB0Axxk49MaL5Ko/IAYex1oSASRWIQkEqAuaWFhYWLValhYWFiVKWPDj3HMr0CT0F/lviVKwbMZeROJcNtCI2ythu7oEjLOp8e+oij4dq8jYOBOL3V+A/bGjcVIV+BqZWZzl3LREkhayz+JRVC73s37tCrxm4kCopJAFDc/AYX47+PnXYfSxALxPBP5pzHMkgUWxAHmdsTMlweeaiq92n/kkBH+FPeP40MX+S7OQQfOP846gkySb6a3JA91fw39cEYTYr7/eV3U8/ir7V+ssFg5Qz/yL5aevxNDmS4ZPPRjTQh/lZAQP7q+836DBDw7snDGQz3NIPrSch91fdH6n1x7wntbBmpDHGX1UT4loEDnX/OLnHU4HZ2FZGZvvHjXzHa+39o45WV9RSn/EWH786i/INLmWF2glPOSLbV99fdcfeH44u+H9upIvDnY9S/0iAEj4vHuy/FdQ+GK7HuMtpbBwW0RLqYV/kLH9+dK8NtF7D2BkcD1aj7IcRjnQSQusiHkyEEfp19OeJGMX4BxZMzLNJle9y0iEXKlAODda191uR2YE+uDPIdupIvDnY7X+kQAlfi8e7r8V1D4Y+YbQ+lMVh09rh/8AkRy19PiumZx7a1ZF91XA/NF+e+ik+437HGS5OCR+IZ/ShaNckCzd3YVvkiKPHtpO423vy2vGpDiEc+XeSF1kQo1MhBHI+XX0wCcBotxpRKyuMrGVjBIDXlVGphVGq2o371iqxr9MgjtQf+v/AKo1dbKMe4bgk1KrDqAfz3w5jrqzpYWFhYlSlhYWFiVKWK3tLmO7yeaf7MMrfkjHFlig7c75KVBzlMcP+a6xn9GOJUrOu1Ob08V4XlQjDucvJ4zYViYGXSu1GgBfPcgbb3S9n+CwrFDKF1uyI2t9yLAPh6L+AvFk3EflfHpsxzjykUekkAUDKiPdAfVeQ73t1wIR9r3yjHJnLtJJAzQ+F920MVG2km9sMMAtpDkueVppdtBL62sjRMHUTAPjxijfFZ2m4kcvlZZAoYgAAEWPEdO46jfliqHauY/zbTXvA6yVPkQseIWW4pPxSVcmohRJiVL+IkafEx0lg21eXPDXFY9pplSiYsbxpSPD4FxTgkWkTegnhvE5MvIJIiAwsbgEUeYrF7lO1ObzU8UZm0BnApKQeu9E8sP9r/ZzPwxA8rxSRuxRWXVquiw2IFWFIuzWBpFj5P3ikA7hbJO1AqWGkDzsn0xzmFxYdQFNLlPjFdK8yhRlSb8Ymtg4ZmC6vZvQ7Jd3yrYnqReknzGIPbDincZWQhgsjDSnmb2NfAXv0xnuX7X5lI0jSTSqChQFkc+fP02xDz2ebMuXe2lZgBVadPJVHUUdv+cN3dpjs8qReNeFKWtlEOZlkQDpxqd2MzDpnIdFnUdLAfZPO/Qc/Ssa3jHOEZuXK5kFfC4JRgab0YEFgOnmOXPF9P27zCMAWjII5qik/pKR+Z/DEwGKQ02c0617tDCLfdBRGlGeeyndLNNCzQyhHJaM0HpSadfdcfEX64seyGbvimfyxjYibKweMWVUjLqKboLBNHzFb9M8z/tBeRGjjjsuChLgfWBXbSednBx8p+QdoI5rqKZHjbYEkRN3O1g9Y15UawJjlMLcztASdTGvDxovZ7TzaCl3yrW+y8/eZLKP9qGI/minFpig7DbZKOPrC0sP+XI6D9AMX+AaZUsLCwsSpSwsLHLuACTyG5xKldYFO2+fAbKoPEVlaZlHlDG0gugT75i6HnyPLEniPbKERyd04LhbXoCelGiCd7r9sZXxDjLhc9myynukTLKGumLN32YVaYG1RY1+BrlgYYlKnA2i+88qEGKStwNt33kjQfuuuwLJCvFjKLeZhBp1aiBpbWb0LficdBVctsBHtAyrfK1zIDVmYxK+nYh1+bzIsDbxqx+DDzxf9nM2Uy8ZZSzyFpZCBXvm9QA28rGJXaTgpzWXeFRcgJmg9XC1NEP7RFDqPtxkfWGBGcaTiShWm7y+aHD7ycRkdEJVOXy+08+VZs2ZQrHqVGC2NCrocjzdwu+JPDeLTxuJcsVj7nxLugI2I5sAXsE2N7vHEnDoxF3lsAQGGqSME9KCi2O/Xah0wuG8LdtXzOYZqOnQm3I2WLKdvh+eHhQVdxQkEX5jrdpROZAGYbuujrRj7Te3cPEYcmmXZyyszOjJRsqqry2JvV7vniBxzsLJkeHjNZlSZpmC6dRHchgTbV7zEArRNLfU8h7szxc5XMRTbVG6yFdvFpsaQSDuQzV/xjfG7Z5TOcOnnW5I1QiWPQGdL2OpGNEDn5EA1jk8UtzZwaaYSS3N+Nzpy189ONGgBVzXz7L3gkCyrTEICGWiVIGg8xsRpINgHbHud4Sy6tBWVUXWzIDSrenx2AQdR00eu2CDtRx5DDlIlXJzLCdUcsasHKAk93KjboCTut1zrzxVcOzBnV0lUShBrA193IBY1rEaKnodBBrTYrfDdDiygLIgcOtPAxHOKqRUeTNGSNe+lBVAoSNQC9DZV5aVAFne92Jok4iRRKSWKyCIHcqNVeQs0L9T+WLCfIqjPJlmYiNiGjlQd4gHMstFGA3BrcVyGI2WzqoxZTJEQLTQdVt01aiAB1sC8HsltQEW664VirMJ668b1d9lMvBNn8rGkY0BxI8jM2rRH87IWF6dlUjYVjRfaJwovl+DzrRcyMG0tXinuUCwrVTqy8j1GAzsXkisM+bkstmLgj23K2Gzbj+7pivzkOLPtPnJDA4UFSpWRBzOqM6yxHKlsj8/XAeIxgQ8lEa+UVmO0CwhCZFySTwiYnWBcgaC+la/2Gzups2pFEyJOB/VmRWPMA/SLKOQ5chywV4yHsN2oCHJ5mVgI543yzhbpGRjNlrsk2UeYeW22NU4fxOOddUbah19DQNH1ojBBWnNlm9bdonNkm/CpWFhYWLVeofFeKx5aMyStpUbAdWJ5Ko5ljyAG+M/7S9uZSWqKeCDTvI8dVyJJKkla3FnaueCLt3A/wD2kqLrEU3iSwPpFaJWBOwILAC/tcxgY432m+ToCqXIHRXilYxMoY6QxBUll1ULWxvzwDi8xGUTHKvVYZt5pQWsp8OvtQxm84V0smllo3vtvRQ2Oh8/LETP3Nw5coEj70SMzy96aLSm5GC6QCQPCATsMecK4eVZlkI1xEFTHajQ9sq1zpTqUDyAGLH+Hr3neblugvYfAYQofOGJDZ8414VzzeLweGbyIPeCT3supmUg30IJ71oEDLKb8Z9zFF82NlAAroBsP0xV5PMTvRAJUkHUNqI5MD0INGx1GLCfjCo9HceY8xYI/MD9ce8Tz/doGTe9gRuMYoKkwIud9G7ND+HaRhf6NKlvHurXPpuggibERwNDHbPsuZC+YhUd5RfMRKKv7U8YH1DzdBvGxJ90gii4FwRpY5ZWnjy8agqrSuVEj0PANJ1GlNk0QNgeeDfJZud2U0QNQYOLUqQK1K31fw9R1OIvHuyMUpMg0wS8+8VfmmPm8YFofNowynqi88PWcbnAbWrKrjx+D0KNdzYRwYbFKSVx/EyPA8DO4+VALxoZtJIjTZbVSw2AGoA6SdRF9OeJMfA8xbCOOUgjyKF1v7JIJFjlvWH812XzUR7wxtKgNmWGpl9bIuj6OB6jFrl+2sKghYVgcCklCJIfJrXw1foa9MPGG2lf3q8Ovms31upjsxPXr6UO8Ti0SjUmnZSU0NGB6C/EfvdcccOzZjnR4yEOoVZOkA7ENZ3WiQb6Xh/i+cSdjK07SSt0MWgADYb6yB8AMOcO7O5qVSY4HKEUZGQKgH35KUfG8UeSCSNx8OvKtGpyidfPrzqx4hJ8neKaNGDKGjlN0JFJK3zLAulq3nV8ycc8P7PrnZ2dAIMsKaV1tlTVyRBzaRuSpzJ8lGLjIdl30j5RK8wArucu3MdVecigp5HQJD8MWvD84/eJH3SxolhIkBVI75kXZLEc3Ylm862woU8hgEzKhwP38K3CFOMuOMwcgJIzAaec0/kMwzS6Vj7qGNRHHGf5NF3Ck9WJLMx6sxPIDErODem0mNkYFTsdt9upvyw1mOMAOqKQSSBfMb1+2JMsKTIL3F7EflhA64pa+0WNaQ40qGJbxWJY7JCgBa50sq5Hem4uNPGavhjtHw58r3aGQlJFm71gFaNrjYgppBrYgHcHBXwPtBJBTIfC1FkvY8iQPjQF1yxTy8PRgoayF5Cz+vnjji0jCJtFB2IRCejMQoP4WT+GNXMW48tJm9BY3HN4gtliQoE67gTa4N7a2EaX1rScp7SIJAdEc8rKdLd1GWUGhqGqwuxsVd+mL3hXHIszq7snUlB0YFXW+Vqd6O9HkaNHY4y7stxzu0+TSrGoy6RoHRiTIxGwEenVq0jUQNW7euCvsvFJJn3kMZjSKHuzq99jIyyKCB7ulUujv84DteOiYdWuN4411yEtlhKwvMT5TRfnsms0bxuLR1KsPQ7H4H1xSQZeLNZZo88kchgJSUyAVaixJv7upCr2Kq/TBFin4nwZmd5ISlumiWKRbSQC9NkbqQGYat9jRBoUXVBE3oF4xwDKR5hlhnmjYJHZI7+L5xvm15iTUbsU3InFXxXsVnWZlily8gVtBWOXQ2rnRDjnXTUcFWZ4AkaKFy8mWdJVlEiL8qjLKCqg0dZUA7Aha6Yo+JcFVwoimy80pMjM0jLE3eSEa9Ucl+DSABVOCNjhevCoJzFA8uvxTLCYTZ6HkvNwlQ/ySD5wbDxBm9udLluwmZQDvspMzC/dKstfg+J8XZ/MAaVyc1eWhQP1bBRN2bkGYnkjEoRctqQxyvpebfkNdnyo7Yi5eDNgxd8udciKDuhE+kB/5bvSTV31exV4HXgW1G+b1/VD43Zg2iouO4hR35ZgAm9hMCJv51WQ9lc63LLFfvui/sWP6Ymj2XTTCp5Y4h5RhpD+Z0L/APE4e4FE2VzjvmfCO8lCySSRgaCToNtLr8tgowQcf7SxNlcwITJK5jcKYY3fcqaplWufW8bM4FhPey+ppd/8rD4B4LZVJFwoHT0NZtn+AxZPMCNJlnY2C6hkeNhuFLKxG9HkQQRuMMcRzAVdTszeWun/AFdWPrzwdZ3sN3uXhGWeEIlPF4NGq9JGtluwV+tpvltiifspm9vmEYXQKzRkX6aiuBsXh3kOAsTl3wd9LMW2/wD1YehSkmMwCoJ5TeJteKE8pxs3t3ijbdDorz+jUH4YuslkFnzEcRdEdhfezapK6KoLNetiGoah7rc9gbH/APms31hVenimjH7McWfBOwcxeVsxHAVdVjCSEyUAdRcaQN7Ncx8cUZYedcHbA5d8mrOo/q30q7BTaLyCsqB4axHPj94nGuy4yzIrZ2HW4JCyxlAaoE6lYhRuPeB+OGpOyecF1Csg84pVYH/FpOJXD+CZZjK2ZfM92LhjsSBBGjFW8a2CrsCdJNC6G1Yq8jwSVDqy80PemOZgYJYxpkY0qMb1Muj3b91vLBLmBan+z0NOE7B2ZiECFZFb9wnlfdvtTEvZOawTkpgQbtVX/Z8VOW7I8SViUy0os9dIB/NsGy5HOBZe5TNpB8xqjeS5mo/PmMlyRY8iL6Yal7P5vMLGuiRI1mlA75nbwMg0s6tJqoMtVe1k1iqcG2NxPXhTrA4UYRK21PBaFAAhzvgACYAm2ugn2qui7PZm0WUQQO1CpZ1Fk8gAoYm/LHL8Jg7vvZJ5Zu7ZSFy8TRoS1oCZXDEoN7Za9BiTl+FPBLHI0kEbiJFZZcyNWtCd/ArOwIrwiudHliyyXZ6LvXeOOaUMHAWGL5MtP0Zyy6gOmmvgcXbwbabpR6/v4panY+ysOsqV3t9rjmIvHAGas+zOYyUOVkzEMKI62JQtvKW20oXYBmLeEC+pGCDgWQaKId5RlcmSUjlrbdgPQbKPRRis4Z2aYFO8CRxq4l7pWaRncDwtLK+7EHegBuBuawSYZJBAANZO9nnPZCE7hSwsLCxas6WGp8qkgp1Vx5MAR+uFhYlSoDdl8of5tB+Eaj9hjxeyuUH82h/FAf3GFhYlSpOW4PBGbjhiQ+aoq/sMTMLCxKlCOamzGWycmXSKQuqtHDKo1Lo5Rk6fECqUDY5r64EDw0RwfJpZ4ooRPFIGJeIqACstd4tg8mHqThYWKKbCzejMPjXMOnKiNZ8xp6fk03BGr6C0uUzjDMSyuiyWJA6IikhVaiSt1WDLs82YjycWXiR2lVdPfyKUjSydwHp30g7ADegLA3CwseJaSgyKtiMe7iEZFxHLz+Tp+BRPw/IrDFHEl6UUKL57bWfU8yfPCzXDopfpI0f7yhv3GFhY0oGoTdlcof5tCPhGo/YYS9lcoP5tCfjGp/cYWFiVKm5Xh8cX0caJ9xQv7DEjCwsSpSwsLCxKlf/Z"/>
          <p:cNvSpPr>
            <a:spLocks noChangeAspect="1" noChangeArrowheads="1"/>
          </p:cNvSpPr>
          <p:nvPr/>
        </p:nvSpPr>
        <p:spPr bwMode="auto">
          <a:xfrm>
            <a:off x="76200" y="-762000"/>
            <a:ext cx="1524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3" name="AutoShape 18" descr="data:image/jpg;base64,/9j/4AAQSkZJRgABAQAAAQABAAD/2wCEAAkGBhQRERIUEhQVFBQWGRoZGBUXGB8aGxwfHiIcGRccHSEeHCcfICAjHRwaIC8jIy0qLSwsHR4xNTAqNiYrLCwBCQoKDgwOGg8PGjAkHyUvLS8sLzEyNDIwLDArNSw0LTA0NTA0LzQsLCw1LDAtLykqNS8sKiwtLCwsKSwsLS01L//AABEIAKgAoAMBIgACEQEDEQH/xAAcAAABBQEBAQAAAAAAAAAAAAAGAAMEBQcCAQj/xABEEAACAgAEAwUDCgELBAMBAAABAgMRAAQSIQUxQQYTIlFhBzJxFCMzQlJygZGhsRVDRFRic4KSk7LB4RckU9Gi0vAW/8QAGwEAAgMBAQEAAAAAAAAAAAAABAUAAgMGAQf/xAA1EQABAwIDBQcEAQQDAQAAAAABAgMRACEEEjEFQVFh8BMicYGRodEGscHhQhQyUoIjYsIV/9oADAMBAAIRAxEAPwDccBvaj2lwZNihokHTqZtK31A2JNb+QwW5osEbQLejpHr0/XGP8f8AZ3mVBl7qKaaydb3IFHOqrYfAeZ64Cxbq0QEA8yBpS7GvOIgIB5kDT45miLN9v4M9lNWXk0yq6mlJsedEctvOuuJfA+3iDJlnYvKhZQrXZokWT5Dez6Yx15Gy/wD3PdFCrETqCSGUkCtyd1sMp2FbbVWHc5xKRsxJApVkZkdQu7MGCto3FANeosbpQ2FvavFzOk7o9NdLTcGdIpT2z5cLiDuj010tNwQdIrZex3bOXPOw7kd2p3mFqpFWNF3qvzsYMMYtx32ofI4xl8v4SiLSL77chbNRAJO9DfcYkdjOHcR4gVnkYRwE2sh7zWw6Fbfoep54NZfcyDKkq5m3p8mmDGJd7MZUlfM29LXHMxWw4WPEWgBd+px7hlTelhYh8X4rHlYJZ5TUcSl2PM0PLzJ5AeeHRmGoHQdxdAjb051+WJUp/CxGXMuQajIPkzAfsThjgfG483CJYjakspB5hlJVga22IPx54lSrDCwseMLB6euJUr3Af2y7Zy5F0Hc/NuaE27KNrOuq0152cB/bTh3EeHlp42EsANtIO87xR1LU/U9RyxG4D7UflcZy+Y8RdWtG99eYtWoAkc6O+2Frz7mQ5klPMX9fkUofxLvZnMko5i/raw5iaMeNdvEOS1IxSViqkLuRZAtT5HofXETJ9vocjlC2Yk1Ss7GmJs8qsn0HS+mMtynEpFzEcBKqiu7sG2ZVUM2jYUVFalYVYI9cNLK2YvM90XJaoFsgBVNVsRu1FmO4Cit7rAXavBwLUd3301tNiZ0il/bPhwOLO6PXTW02JnSK2jsx7TIM44QUCTWpWtb6A7Ai7HnvgyxjPAfZ3mXAl7qKGawdaXGGHOqrcfEeR5jGwZQsY07wU9DUB59f1wywjq1yFzyJFNsE84uQsHkSNfnkaicW4/Dlhcjb9EG7H8Og9TtgOPtigMqxqlk8hqNnrtSEcvXAt2yeaTOPI8LCj4IboE1pV5CeYAs0NhudyQBSZ3IyNEyTEZh3JN0qIgA2C6rYX6bk9RzwA7jllcAwPf3Hxwpa7tFwrICoG7SfOR7W4Xr32kZ+F5flkI+blqKVL2fnZBRqsURvtvuMB+W7RmF2ZAriNBGjldzzVfI6SKYjzQDazhjjkqrcSKyMSC8aqVW/q+Es/i/rKao1itlyhQFWVw4FsrKRpvTpb9Tz25YMZYC0Su8/br2o9jDBbcuXk8Nx69PKrrhAErvLNGJGQ+JnOmKzuXlbqb5IOew6Y1DJ+2qPLRpHtIi0oIRhtyA8thXTljFTnpHVU+ogsKBsPtNXIt1JO+NW7CezCHNsJc5OryElgoa2lUgEag42rflf4Y8W2UuA5iDuAPzbrfVXGilwHMQTYAH5t1v1rTOyntDhz2kAaWawN7FjmpsAq3oRgswN9mvZ9lMgS0KHUfrO2o8yR6bWQDzra8EmDGgsCFmeH7o9hLiQQ4Z4eHPn4VWcWjSV4YW3thKV81jIIv01lPj+eFwx+6Y5dvq2Yv60fQD1Swp9NJ64rOAcUEjTz6JX7yRkUhDQSJmjUAnnba32+3jjtPxJmECRRSLO0yCKV0OhDuWZiDuNAcabGq62uxrW9WvF5mcjLxMVkcW7DnHHyLejGiq+tn6pxxwjLiGaeJQFT5t41AoAae7IHwKfqPPDHZ6IxfKVbVLKJLkmoDWSoZaF7BUKpp6V6457QcX7lUn7uUCNvH4bGhiFe6JoDZ/7mJUogwKdqvaFDkdQI1MtA70LPJRQJZvQDBXgb7S+z7KZ8hp0IYfWRtJ5i/TcCr51e+MnQsiEGOP6rB9LigA2Y4+HLn41n+c9tceYjePaNWtSSjHY7EDpuL6Yy/jAETpLDGEZzSsh1RWNw8Tc1N1aHluOpwe9u/ZfDlGMuTnVJAVbQzU0SgWSgQb3tsa/HGUDPyIrJ9RxupGzfZauV9QRvgNDZU4TmJO8E/HXhrQDbRU4TmJIsQT8W63a1c5ntIZmVnCp3iGN3C7jkreZ0gEtXm5G9YL/AGb56FZflkw+ahuKJCdl5USXarNqNqG2wxm0OVLhVVXLkWqqpOqtWpv0HLbniy4HKpqGRWdgxKRspZb6+EMni9WNUKx68wEo7lo+3XtVn8MENy3aDw3de3nW9j2xQCUxslEcxqNjrv4AOXrgw4Rx+HMi423+wdm/LqPUbYwrI5GQRBIv+3dCDdK6OCNw1Uxr13HmeeLrse88ebSRIWO/jhuxdFS8ZHIEUaOx2OxBBDbxywuCZHv7D54UA1tFxK4KpG/SfKB7X4Wol9qefmcjL5fZxVEjq22odTS3XqfTA1nvZBKIhNNIrhNLMrUWoDxWSNyx3rVXIUaxsR4XH33fEXJp0g+Q3O3rvV4y72m9s3kmGUy1a1Jsk7CqtiOpHRfiTtWN3mijMtRuTb9nl1c0RiGS2VuKVcnux+TwHUk1lHafs98keORGXSaq6BBB6KN9I23363i04vHm4XzA1Rzh4dR0NSrHHYVgqNp00SV1Xe5586bM8OLJLmXDOFk0qXfUZDdUa8jvtsRt64rZsm8cndBqDlQRqpSbqn6eFrBvlglgykJUZI69qa4DFKQ32ZVJ46Xjx535Wten87DDNMoySOBpsrIyg31AOrehtqNXuaGLnh83EIChjl32KlpVIUKNgVJ8J5AUfzxN7H8Dly/EIhMhV0aZSpIKqRHLWxG+62CLFVy2w5Hx2eh89JyH1vTFH1pgaEeE/kUdhNlu7YKi0UQnWR9o8K0+H2k5kcPXMSRRpJE5WdHYeJa2kj0tdaqB2PM+WO+H+23Kyxsx0Rst+BplBNCyV23HxpjRpTjLv43P/wCWT88Q+Iucxp75mk08gzGhjxOLQONO0fS2MTqtPqfia0/g3tPycOoLnIO4eV3HzcveIZW1FCpAGkMXYyX1rSOeH+M+1rKbBpoXgcAoVieUmjTawGVomDctjsAwJ5Yxz+ERfYH5n/3jmThEQBOgcj1Pl8caf1qOBq5+mMUBOZPqfitY4V7XMvGrxrPArpqpDE6wuRZtZtTMdX22Wz9kXtzxj2rZfM5UoM1lrYx94GimQhda95pB1azV+W1npidkPZjw5ooycsLZFJ8T72Ax+t54e/6U8M/oq/43/wDthOfqTDAxlV7fNc3kNd5n2zZVYA0UkM8jEqFDGPSaLAurjUBQra7O1i8Nt7SMyeGnMCKJ5pHKQpE2wXl3j6msDUGo8qo9cOf9MeHj3YApoAHUx2BBr3vTFoezEPk/+Y3/ALxmfqPDmbK9B81mWlqJEwI651hme/iWYLmRmvcsUcUwYbgAe8eY3PlyxRZTLRQTMuejkoLehCCb6A+IVY21dLBo4+jcx2eiVHoyDwn+Vfy+OMFz3CZs1NcaM0jtGoF7OaQcv725NCgee9E7O2i3iCQgQByj8nnQiArCOCcsGd0XtxJ41P4PHm5myw1RwBIdSl2tXjkpXYq7aNOkAtpqtjz5VnZns/8AK5JJHZNILXVEkk89J30nffbpRxURZN5JO5ZrCMwrVag3p8HTxNQFc9sWWX4cQkWZUMgMmlyj6TGbAIF+Z332HLDN8wkpSYJ6963x+KUtvswqDx1vHjytyte1aXkPZBK0RmhkVA+plVaDUR4aIGxU71qrmKF4JPZbnpoycvmN3N2QOq7aj1FrV+o9cVXsy7ZvFMcrmq1uQAQdjd6WA6E9V+DDa8an/C4++76vnNJW/MbHfzO1YGZaK8q0m4N/0efVxSrDslwocSrvJIzTw5HgR1Ip7MuQjFd2AJA9a2/XGHdjuxsvEMznDJIRGzd5I+gElu8I7sNzvu03o+HWDjdsM5XJpEumNQosmh5ncnBzjWdQJ0pk6x2iwToN3pFYd7cOzcORgygyyLEhaqXY2gY6ieZJ1czvtio4N2OGe4a7yiVXhlUpMoB7wTaEIYbkspVeW+/W8aD7d+CNNk0lUWsTW3XSDQLbb0Bd4pfZhMTwjOxUw7hgxJ6kHvCR6Uq/84zEByAN59xWIhLuUD+R9xM+tRJ8jJJnshnv5PMws7Hyl+Tskgrztd/u9LwFRe6vwH7DGscJzKtkDGKIy+ezUQrkAO/Za9NLDGTxe6vwH7DA+LTlAHM13n0ijIXh4e811hYYzmcWJdTfgPPHEcGddBImUcoRanQxJH2gObD1ArAzbC3BKRXT4vauFwisjqr8BepWOZfdb4H9jiLw/iay7VTDpz/EYlS+63wP7HGaklCoVRbb7b7XaNGQa+geF/QQ/wBmn+kYk4jcL+gh/s0/0jEbj0kqxgxNoFnW4XUVGltJqjsH0aqBIW8cKlsuO5AQJO/Svk9WWFihyvFiuXmYNq0MqqzMHClljvUy7MqO5th0XD3Bs5KzsDbxEFg7CiDYCrYAVtXial9zYW17buYFxAWokd0xrr4VKs859G/3W/Y4yLs1wmSGWbOn6KDLCZf7URFEFedk197rWNcz30Un3G/Y4EOIZoDhojYip83k4t+VMuXZgdxtpBw++nGisrM6Zfz8UJiGS4pBmwmeenxQJxjsh8i4arxiV5JpSZJmAHdiHWvhBoh2Zm577dMWvsO7OQ56HNjMosqBqKtvu4HiB5gjSdxvviz9p05HB8nHTHv3ZhXQkmQE+lM3/GLb2D8DaHKSSkUsrWu1agNg2+9EVXxx1RguQRvHsJoQwp3KR/IewmaGe2fYyTIZjKGKQmNX7yNtABDCRajLc/o32s+LQT543DKOSiFtmKgketb/AK48zeTSVdMihlsGj5jcYexo21kUSNK2aY7NZI0O71mlhYWFjeia4liDAqwBUiiDuCOoOBxeyseUyedjh2SRZSq/ZBQgID9kG68ga6YJsN5mPUjL5gj8xWKlIJBNVKEkhRFxWT5WcjMcQjPJpYMwvwly8gPQctAH+554zSL3V+A/YYODxAfxKBdLIZclDufdkKRM+oH+qDprfzscsA8Xur8B+wwDjtE+ddn9K/3O/wCv5qPlERuI5UShTGWGz+4TvpDf1S+kG9qvB3kYeEtwyWXOyAcSAcys7kZpZxekKthhRCgACvPAJn8gJVo7Ecj/APumEufz61UykqKWUqhkUDYVIyGQV0o7V0xfDvoyBJMRQ22Nk4o4lTraSoKvbdy63Vxx0EZ6IsKnMcRzAqj3pW5NQ6MRRb+sW64ly+63wP7HEPIcN7slmOtzdn47nnvZ88Ssw4VGJIAo7n4YExDgcWMtdBsbBuYPCqD1iSTHC36r6D4X9DD/AGaf6Rgemy0yGV/o3DORMxAUAsSltrJdKoaCl9AV2OLrgGejmy0LROsi6FGpSGFgAEbdR5Y64vkGlUaH0OptTW10R5WDRNMN1NGjyxw+Ge7F5SVQAbGRMDwr59XcPEIhGXDBI1JBJBSje9ggEEk/jfriizwzBBYF3Zr7to7KUTaaCrhR4asyht75jbFmnC2EIHhLiRZNIJ0+EghAx8XugDUd7F0Me8CyEkQbvCN9NKDdEXqYmgNTbFqFWCfrHGza2cOFuIIUZIAUJkcalTs99HJ9xv2OARpyZuGxDkJXzDfCHKw+h56yP9xzwd576KT7jfscZhl+ID+IMulnMWQkNj3Yy8CNqY+oXTW3Q30w7+l9Hf8AX81RdaWOy8ecyOSim3REiLL9oBAChPRSavzArrgkhiCKFUBVAoACgB0Axxk49MaL5Ko/IAYex1oSASRWIQkEqAuaWFhYWLValhYWFiVKWPDj3HMr0CT0F/lviVKwbMZeROJcNtCI2ythu7oEjLOp8e+oij4dq8jYOBOL3V+A/bGjcVIV+BqZWZzl3LREkhayz+JRVC73s37tCrxm4kCopJAFDc/AYX47+PnXYfSxALxPBP5pzHMkgUWxAHmdsTMlweeaiq92n/kkBH+FPeP40MX+S7OQQfOP846gkySb6a3JA91fw39cEYTYr7/eV3U8/ir7V+ssFg5Qz/yL5aevxNDmS4ZPPRjTQh/lZAQP7q+836DBDw7snDGQz3NIPrSch91fdH6n1x7wntbBmpDHGX1UT4loEDnX/OLnHU4HZ2FZGZvvHjXzHa+39o45WV9RSn/EWH786i/INLmWF2glPOSLbV99fdcfeH44u+H9upIvDnY9S/0iAEj4vHuy/FdQ+GK7HuMtpbBwW0RLqYV/kLH9+dK8NtF7D2BkcD1aj7IcRjnQSQusiHkyEEfp19OeJGMX4BxZMzLNJle9y0iEXKlAODda191uR2YE+uDPIdupIvDnY7X+kQAlfi8e7r8V1D4Y+YbQ+lMVh09rh/8AkRy19PiumZx7a1ZF91XA/NF+e+ik+437HGS5OCR+IZ/ShaNckCzd3YVvkiKPHtpO423vy2vGpDiEc+XeSF1kQo1MhBHI+XX0wCcBotxpRKyuMrGVjBIDXlVGphVGq2o371iqxr9MgjtQf+v/AKo1dbKMe4bgk1KrDqAfz3w5jrqzpYWFhYlSlhYWFiVKWK3tLmO7yeaf7MMrfkjHFlig7c75KVBzlMcP+a6xn9GOJUrOu1Ob08V4XlQjDucvJ4zYViYGXSu1GgBfPcgbb3S9n+CwrFDKF1uyI2t9yLAPh6L+AvFk3EflfHpsxzjykUekkAUDKiPdAfVeQ73t1wIR9r3yjHJnLtJJAzQ+F920MVG2km9sMMAtpDkueVppdtBL62sjRMHUTAPjxijfFZ2m4kcvlZZAoYgAAEWPEdO46jfliqHauY/zbTXvA6yVPkQseIWW4pPxSVcmohRJiVL+IkafEx0lg21eXPDXFY9pplSiYsbxpSPD4FxTgkWkTegnhvE5MvIJIiAwsbgEUeYrF7lO1ObzU8UZm0BnApKQeu9E8sP9r/ZzPwxA8rxSRuxRWXVquiw2IFWFIuzWBpFj5P3ikA7hbJO1AqWGkDzsn0xzmFxYdQFNLlPjFdK8yhRlSb8Ymtg4ZmC6vZvQ7Jd3yrYnqReknzGIPbDincZWQhgsjDSnmb2NfAXv0xnuX7X5lI0jSTSqChQFkc+fP02xDz2ebMuXe2lZgBVadPJVHUUdv+cN3dpjs8qReNeFKWtlEOZlkQDpxqd2MzDpnIdFnUdLAfZPO/Qc/Ssa3jHOEZuXK5kFfC4JRgab0YEFgOnmOXPF9P27zCMAWjII5qik/pKR+Z/DEwGKQ02c0617tDCLfdBRGlGeeyndLNNCzQyhHJaM0HpSadfdcfEX64seyGbvimfyxjYibKweMWVUjLqKboLBNHzFb9M8z/tBeRGjjjsuChLgfWBXbSednBx8p+QdoI5rqKZHjbYEkRN3O1g9Y15UawJjlMLcztASdTGvDxovZ7TzaCl3yrW+y8/eZLKP9qGI/minFpig7DbZKOPrC0sP+XI6D9AMX+AaZUsLCwsSpSwsLHLuACTyG5xKldYFO2+fAbKoPEVlaZlHlDG0gugT75i6HnyPLEniPbKERyd04LhbXoCelGiCd7r9sZXxDjLhc9myynukTLKGumLN32YVaYG1RY1+BrlgYYlKnA2i+88qEGKStwNt33kjQfuuuwLJCvFjKLeZhBp1aiBpbWb0LficdBVctsBHtAyrfK1zIDVmYxK+nYh1+bzIsDbxqx+DDzxf9nM2Uy8ZZSzyFpZCBXvm9QA28rGJXaTgpzWXeFRcgJmg9XC1NEP7RFDqPtxkfWGBGcaTiShWm7y+aHD7ycRkdEJVOXy+08+VZs2ZQrHqVGC2NCrocjzdwu+JPDeLTxuJcsVj7nxLugI2I5sAXsE2N7vHEnDoxF3lsAQGGqSME9KCi2O/Xah0wuG8LdtXzOYZqOnQm3I2WLKdvh+eHhQVdxQkEX5jrdpROZAGYbuujrRj7Te3cPEYcmmXZyyszOjJRsqqry2JvV7vniBxzsLJkeHjNZlSZpmC6dRHchgTbV7zEArRNLfU8h7szxc5XMRTbVG6yFdvFpsaQSDuQzV/xjfG7Z5TOcOnnW5I1QiWPQGdL2OpGNEDn5EA1jk8UtzZwaaYSS3N+Nzpy189ONGgBVzXz7L3gkCyrTEICGWiVIGg8xsRpINgHbHud4Sy6tBWVUXWzIDSrenx2AQdR00eu2CDtRx5DDlIlXJzLCdUcsasHKAk93KjboCTut1zrzxVcOzBnV0lUShBrA193IBY1rEaKnodBBrTYrfDdDiygLIgcOtPAxHOKqRUeTNGSNe+lBVAoSNQC9DZV5aVAFne92Jok4iRRKSWKyCIHcqNVeQs0L9T+WLCfIqjPJlmYiNiGjlQd4gHMstFGA3BrcVyGI2WzqoxZTJEQLTQdVt01aiAB1sC8HsltQEW664VirMJ668b1d9lMvBNn8rGkY0BxI8jM2rRH87IWF6dlUjYVjRfaJwovl+DzrRcyMG0tXinuUCwrVTqy8j1GAzsXkisM+bkstmLgj23K2Gzbj+7pivzkOLPtPnJDA4UFSpWRBzOqM6yxHKlsj8/XAeIxgQ8lEa+UVmO0CwhCZFySTwiYnWBcgaC+la/2Gzups2pFEyJOB/VmRWPMA/SLKOQ5chywV4yHsN2oCHJ5mVgI543yzhbpGRjNlrsk2UeYeW22NU4fxOOddUbah19DQNH1ojBBWnNlm9bdonNkm/CpWFhYWLVeofFeKx5aMyStpUbAdWJ5Ko5ljyAG+M/7S9uZSWqKeCDTvI8dVyJJKkla3FnaueCLt3A/wD2kqLrEU3iSwPpFaJWBOwILAC/tcxgY432m+ToCqXIHRXilYxMoY6QxBUll1ULWxvzwDi8xGUTHKvVYZt5pQWsp8OvtQxm84V0smllo3vtvRQ2Oh8/LETP3Nw5coEj70SMzy96aLSm5GC6QCQPCATsMecK4eVZlkI1xEFTHajQ9sq1zpTqUDyAGLH+Hr3neblugvYfAYQofOGJDZ8414VzzeLweGbyIPeCT3supmUg30IJ71oEDLKb8Z9zFF82NlAAroBsP0xV5PMTvRAJUkHUNqI5MD0INGx1GLCfjCo9HceY8xYI/MD9ce8Tz/doGTe9gRuMYoKkwIud9G7ND+HaRhf6NKlvHurXPpuggibERwNDHbPsuZC+YhUd5RfMRKKv7U8YH1DzdBvGxJ90gii4FwRpY5ZWnjy8agqrSuVEj0PANJ1GlNk0QNgeeDfJZud2U0QNQYOLUqQK1K31fw9R1OIvHuyMUpMg0wS8+8VfmmPm8YFofNowynqi88PWcbnAbWrKrjx+D0KNdzYRwYbFKSVx/EyPA8DO4+VALxoZtJIjTZbVSw2AGoA6SdRF9OeJMfA8xbCOOUgjyKF1v7JIJFjlvWH812XzUR7wxtKgNmWGpl9bIuj6OB6jFrl+2sKghYVgcCklCJIfJrXw1foa9MPGG2lf3q8Ovms31upjsxPXr6UO8Ti0SjUmnZSU0NGB6C/EfvdcccOzZjnR4yEOoVZOkA7ENZ3WiQb6Xh/i+cSdjK07SSt0MWgADYb6yB8AMOcO7O5qVSY4HKEUZGQKgH35KUfG8UeSCSNx8OvKtGpyidfPrzqx4hJ8neKaNGDKGjlN0JFJK3zLAulq3nV8ycc8P7PrnZ2dAIMsKaV1tlTVyRBzaRuSpzJ8lGLjIdl30j5RK8wArucu3MdVecigp5HQJD8MWvD84/eJH3SxolhIkBVI75kXZLEc3Ylm862woU8hgEzKhwP38K3CFOMuOMwcgJIzAaec0/kMwzS6Vj7qGNRHHGf5NF3Ck9WJLMx6sxPIDErODem0mNkYFTsdt9upvyw1mOMAOqKQSSBfMb1+2JMsKTIL3F7EflhA64pa+0WNaQ40qGJbxWJY7JCgBa50sq5Hem4uNPGavhjtHw58r3aGQlJFm71gFaNrjYgppBrYgHcHBXwPtBJBTIfC1FkvY8iQPjQF1yxTy8PRgoayF5Cz+vnjji0jCJtFB2IRCejMQoP4WT+GNXMW48tJm9BY3HN4gtliQoE67gTa4N7a2EaX1rScp7SIJAdEc8rKdLd1GWUGhqGqwuxsVd+mL3hXHIszq7snUlB0YFXW+Vqd6O9HkaNHY4y7stxzu0+TSrGoy6RoHRiTIxGwEenVq0jUQNW7euCvsvFJJn3kMZjSKHuzq99jIyyKCB7ulUujv84DteOiYdWuN4411yEtlhKwvMT5TRfnsms0bxuLR1KsPQ7H4H1xSQZeLNZZo88kchgJSUyAVaixJv7upCr2Kq/TBFin4nwZmd5ISlumiWKRbSQC9NkbqQGYat9jRBoUXVBE3oF4xwDKR5hlhnmjYJHZI7+L5xvm15iTUbsU3InFXxXsVnWZlily8gVtBWOXQ2rnRDjnXTUcFWZ4AkaKFy8mWdJVlEiL8qjLKCqg0dZUA7Aha6Yo+JcFVwoimy80pMjM0jLE3eSEa9Ucl+DSABVOCNjhevCoJzFA8uvxTLCYTZ6HkvNwlQ/ySD5wbDxBm9udLluwmZQDvspMzC/dKstfg+J8XZ/MAaVyc1eWhQP1bBRN2bkGYnkjEoRctqQxyvpebfkNdnyo7Yi5eDNgxd8udciKDuhE+kB/5bvSTV31exV4HXgW1G+b1/VD43Zg2iouO4hR35ZgAm9hMCJv51WQ9lc63LLFfvui/sWP6Ymj2XTTCp5Y4h5RhpD+Z0L/APE4e4FE2VzjvmfCO8lCySSRgaCToNtLr8tgowQcf7SxNlcwITJK5jcKYY3fcqaplWufW8bM4FhPey+ppd/8rD4B4LZVJFwoHT0NZtn+AxZPMCNJlnY2C6hkeNhuFLKxG9HkQQRuMMcRzAVdTszeWun/AFdWPrzwdZ3sN3uXhGWeEIlPF4NGq9JGtluwV+tpvltiifspm9vmEYXQKzRkX6aiuBsXh3kOAsTl3wd9LMW2/wD1YehSkmMwCoJ5TeJteKE8pxs3t3ijbdDorz+jUH4YuslkFnzEcRdEdhfezapK6KoLNetiGoah7rc9gbH/APms31hVenimjH7McWfBOwcxeVsxHAVdVjCSEyUAdRcaQN7Ncx8cUZYedcHbA5d8mrOo/q30q7BTaLyCsqB4axHPj94nGuy4yzIrZ2HW4JCyxlAaoE6lYhRuPeB+OGpOyecF1Csg84pVYH/FpOJXD+CZZjK2ZfM92LhjsSBBGjFW8a2CrsCdJNC6G1Yq8jwSVDqy80PemOZgYJYxpkY0qMb1Muj3b91vLBLmBan+z0NOE7B2ZiECFZFb9wnlfdvtTEvZOawTkpgQbtVX/Z8VOW7I8SViUy0os9dIB/NsGy5HOBZe5TNpB8xqjeS5mo/PmMlyRY8iL6Yal7P5vMLGuiRI1mlA75nbwMg0s6tJqoMtVe1k1iqcG2NxPXhTrA4UYRK21PBaFAAhzvgACYAm2ugn2qui7PZm0WUQQO1CpZ1Fk8gAoYm/LHL8Jg7vvZJ5Zu7ZSFy8TRoS1oCZXDEoN7Za9BiTl+FPBLHI0kEbiJFZZcyNWtCd/ArOwIrwiudHliyyXZ6LvXeOOaUMHAWGL5MtP0Zyy6gOmmvgcXbwbabpR6/v4panY+ysOsqV3t9rjmIvHAGas+zOYyUOVkzEMKI62JQtvKW20oXYBmLeEC+pGCDgWQaKId5RlcmSUjlrbdgPQbKPRRis4Z2aYFO8CRxq4l7pWaRncDwtLK+7EHegBuBuawSYZJBAANZO9nnPZCE7hSwsLCxas6WGp8qkgp1Vx5MAR+uFhYlSoDdl8of5tB+Eaj9hjxeyuUH82h/FAf3GFhYlSpOW4PBGbjhiQ+aoq/sMTMLCxKlCOamzGWycmXSKQuqtHDKo1Lo5Rk6fECqUDY5r64EDw0RwfJpZ4ooRPFIGJeIqACstd4tg8mHqThYWKKbCzejMPjXMOnKiNZ8xp6fk03BGr6C0uUzjDMSyuiyWJA6IikhVaiSt1WDLs82YjycWXiR2lVdPfyKUjSydwHp30g7ADegLA3CwseJaSgyKtiMe7iEZFxHLz+Tp+BRPw/IrDFHEl6UUKL57bWfU8yfPCzXDopfpI0f7yhv3GFhY0oGoTdlcof5tCPhGo/YYS9lcoP5tCfjGp/cYWFiVKm5Xh8cX0caJ9xQv7DEjCwsSpSwsLCxKlf/Z"/>
          <p:cNvSpPr>
            <a:spLocks noChangeAspect="1" noChangeArrowheads="1"/>
          </p:cNvSpPr>
          <p:nvPr/>
        </p:nvSpPr>
        <p:spPr bwMode="auto">
          <a:xfrm>
            <a:off x="76200" y="-762000"/>
            <a:ext cx="1524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4" name="AutoShape 22" descr="data:image/jpg;base64,/9j/4AAQSkZJRgABAQAAAQABAAD/2wBDAAkGBwgHBgkIBwgKCgkLDRYPDQwMDRsUFRAWIB0iIiAdHx8kKDQsJCYxJx8fLT0tMTU3Ojo6Iys/RD84QzQ5Ojf/2wBDAQoKCg0MDRoPDxo3JR8lNzc3Nzc3Nzc3Nzc3Nzc3Nzc3Nzc3Nzc3Nzc3Nzc3Nzc3Nzc3Nzc3Nzc3Nzc3Nzc3Nzf/wAARCACPAQQDASIAAhEBAxEB/8QAGwABAAIDAQEAAAAAAAAAAAAAAAQFAwYHAQL/xAA+EAABAwMCBAMGBAQEBgMAAAABAAIDBAUREiEGMUFRE2FxFCIygZGxBxVSoULB0fAjJDNyFyU2YoLhQ1N0/8QAGgEBAAIDAQAAAAAAAAAAAAAAAAIEAQMFBv/EADURAAIBAwIDBQcDAwUAAAAAAAABAgMEERIhEzFRBUFhcdEUIjKRocHwgbHhIzNSNEJykvH/2gAMAwEAAhEDEQA/AO4oiIAiL5LgOaA+l4vNQ/sLQvxCr6qmu1up33OejtlQ15nNO3D/AHex575AwttGi609CIykorJvxWGaoigjdJPIyONnxOe4AD1K5jFPeKL8O6+omqKuH/MRmlfK8iQRlzRuc8jn7rJd7FPS0lmmjgrbpROlbUVsRd4j3vLWY25Yw3A7fPKs+xRUsOa5tfJZ/gw5s3+S8W/8ukr2VkElLHkmVkrS3PbOcZ6c1Gst9jrrOblWRsoYg5wPiTtc0AczqG3PP0Wgv0Wbhu/vr4YaSS5yZo6KTHiMbkgHT0wDt6LLxBYLj+ScPRRU9TLS00ANQynDXvZIcHOnkcE/tz3ypK0p5w5Yy+f6fiMa2dNpqqCqibLTTRzRu3a+NwcD8ws23VchdHcbDZzLTPq6CC41uKiaSnET4GAAZw3IaCSSMfpHdWlbdH2S2SVlkv8AUXP2x7YKVk7fFy8H33NO2diB2ztv0hKx3WmWcvb+ehlTOlAjui1/g6K7wWoQXzWZ434bI+YSF7enIbY5b+q2BVJx0Scc5wSTPURFEyEREAREQBERAEREAREQBERAEREAREQBERAEXi8c7AQHkjwxpc44aNyT0Ws3i9suXCt2rLHUOD6ZjwJgC3du5LT1GM4Kzz3Cy8T09XaYa8OcSWSNifpeQDvpz8Q25jIWo210tmuVz4QfDNWQVefZ3NP+kx43c7sMHJPcHqQrlCgnlv4lh48CEn0MXBXF0tvqobRcp/aYJtIgmYS90TnfwHqRk48j3HLaOM6Sinfb6uruDaP2GoEwJGov8seeMLWprzT8KWWmtVM2mqblD70krI/da8j4gT1wcZ228lrXh118qW1Fyq/BifksqKnOCAd9A5nGf6lbZydeu52yxjm+788C5TtY06SqXUsR6d7Nsvv4hUksZgo7eydgcHaqrGnIOQceoH/pU7eI+K7npNF47YxjT7PCGN9NRH99lMpIOH7Q1pp4zcKkf/I5uwPzwB9CpMl8uU20LYoWdMN1EfMqVPs/K7357L5cyrV7Zp0trekl4y3ZWGh4sq5Y6ioewzRfA+csLm+hwSpbmcbAH/mTvlO3P2X0am7SbmtmH+3A+wT2m7M3FbMf9xB+4Vh2CfT6lN9tXLefd/6oivuXGVGxxqBNPGfiD42ygj0G/wBFjk4koLr4MV8tz4H07iY5qJ5jfEc5OB03GeR332VrDfLjAf8AMMimZ120u/bZSnfk/ELRFVRNZORt4nuvB/7XdVWnZypbxyvLctUu2YVdrilFrqtn6G12i9225wMNFUtfpAGku3HkfNWrXDbC4/deGLlYJDXWuZ0sTNyWbPjHPccnBbBwpx02oeyluTdMhOljwSQ7l3377H6qhUpyp7vddV+bHQ9np1ocS1lldO9ep0NFiilEjA5hDmkZBByCsgOVApHqIiAIiIAiIgCIiAIiIAiIgCIiAIiIAiIgPDyVdJdqEXNtrfUxiskYXthPNzf7zt2BViuRVrxJcuIKWWphpLjNWD/M1Ty0tpxjIYcbHkcZ3HLkrFtQ4ze/IjKWEYJeGZxxhPZ6N7KV/iGphqnE6mxYJwMEZOduY5FWt/uYsFEadskc94nha2rq8bvABHPbYYwORJGSNt89uuYi4ZbxBdQJriwSU1LUkFrpI84HzzkaufMqFwRYH364SXu7jXAx50NdykePL9I7K1c1p1Z8Ob2js/zxLdrSjTg7if6Lq/4MnBvBTq3Rcr4x3hOOqKnccOk66n+WdwOquOO6FslTbmRxhrWRPaGtGAN24H7LPf786Wb2G3PxGx2mWVp3J6tB+5VlfKcTy0p0k6WE7fJYpynTqQm9lvhHLv7t1ozk3lmpUdt6Yz6q0gtzWjdoVlFBoHw/sVmbEf0n6LZUvJyex57+pN5ZAbRNA3AC8dRNPIAqzER/SfohiP6T9FX48+o4MimmtwI2AVZVWwDIwtq8Ek4Ax6rI2hhe3/Hmwf8AtHJboXco8zZTo1W/dNes95fSPbTXJznxbBs2d2evl581A4z4O1Mdc7ND7wGqaBg2eP1N25/2Fs9RZ7SQRNUP+oH8lJpa+0W2mbTtuAEbB7viOyQPXHJRqVYuWqnHOeaxszt2VWpRkm5JNdGahwHxa7xGW+vkyD8Ers7+vn9/Xn0ljs8lxnjelt0Ny9tstXG5krsyMiyDE/OdQ8j+xW98A3782tvgzPzUw7OHcd/n2VSvR4TTXwvl6HbqqFzS9op7NbSX38mbci+QV9LSUQiIgCIiAIiIAiIgCIiAIiIAiIgCIiAw1E8VPE+aolZFGwZe97gA0dySqass9j4jZFVzw09WB8E0b+YHTU07jyUfj6kqaywFtNA6o8OaOSSBpIMzGndu256HA322ydlq/AD56dtVOaaWmo6ahLJfE2Es2suJx1IGRnnjSFap0mqLrRlhojzlpInFhN34ipOHrYGRwRFsTWMwGs23IHLAattv9SyyWuC020aHOj0NxzYwcz6n+pWs/hvE6tvdwus4y5g2JycOec9PIYWaqqXXS7z1J3Zq0Rjs0bD+vzW+0o6ms8lu/N8ifbFfhf0o/wC1Y9fqZ7XR7AY2x2W4VmHQREbnR0+SpqKINYD5KzjdqiDTzb9lG5nrmeaoT1KafefDG+azhp29EYwYUkMGAqzZYpUmzC1m4RzNypLWBCwKOSxwXghlvP0WFzfNT3M5+iwPb5j6KSZoq0tiBKzLQPJUdzpchxWxyt2HllQKyIOYVat6rhLY59TMJZRqdtoIamrqaSoxpngLRno4EEH9lUcN1svD3EoZMdAa8xS55Yzs75fYq8qtVJVsqI9jG8O+XX9lX/iFRtguFNXR5DKmPc56j/0R9FdvI8WDT71lea/g9D2FcablQk/dn7r/ADzOvxvD2tI5FZVScJVxuPD9FUu+IxhrvUbH7K6HJcJPKyXakHCbg+49REQgEREAREQBERAEREAREQBERAEREBybjGuq6m807L9T1tuoYJJAyen94OH8Duozyzg9dlcxT1EXAN1lddW3Vha5sE5Dg4NwAWuzuCDnbz+Qx3S+cQUfEro6u0TVNv8ADkbHT07dTZW6tnk4I1dCNuawVUkk/wCHNfIyg9jaas6YmQmH3PEG5b6c10rnPs0dkl4Nf+5/UnaJSuYJ9Ue8CkUnCFwqW/FrkIwezAB91gs0ezQveF3E8CVzGnk+XO/+0rJZsZardKOmE/zuOL2rUcqsm+rNkgbhrVMiGx9FFh5BTIeTvRcuXM51utzPG1SWNyAsMZClR4wtTOxQifTWL0tC+k6KGS7pWCO9uMqM9qmSclGkIUkU60URJR7qhyjY5U2X4f77qJKtseZx7lbms3hgAcfNRuKWe08FUc5I1wuYMk+rT9gpt45OWK8NP/DpznE/EMcv/tK6+fdpvx/cs9ntqSfRl3+F5ceFm6iTiokx5DK3AclqH4X/APSo/wD0SfdbevPpYPUXv+pn5sIiLJVCIiAIiIAiIgCIiAIiIAiIgCIiA+dIyqTjaEzcLXJjCAfBJ38t1eqPXQtqaSaF4y2RhafmE7jZSloqRl0ZzHgCRtVaLrb87klzf/IY/kPqstnkxjOxCpOFal9m4nNPMcB7nU7znk4Hb9wFeTx+xXaeLBDS7Wz/AGnf+q71B6o/8kn8tmcjtilw7mcPHPzNogdlrSFNiOx9FVUMocwDyVjC7Y+i5lSOmWDkUJYe5Ljd5KWx2AFAa84O6kNk5brQ0dWjUSRMa5elyjNkOOaGQ91jBb4ywZHuzlRZHeS+zJz3Ud7z3WUirWqI+JT7qhzOwCpgaZGu8m5/dVlXJpYc81upxzLBzblcn1KK8yfFvhffF4NFwHT07sh8hibgjr8RXxBTuul2hpsEsLtUnk0c/wCii/ipXNfWUduhwPCaZngN6nYfsCuhWmoOMem51eyLZ1Jxj1aNk/DAFvCzexqJCMjnutwCo+EKE27h2hp3gh4j1OBzkE7kK7HJcSPI7N3JTuJtcss9REWSuEREAREQBERAEREAREQBERAEREAXjtwvV4eSA5D+JFqdQ3llbAwtjn3yOjxz/vy818z3htxioaguBnawxyjbdw6jyPNdG4os8d5tUlM4YePejd2cOS5lwnd3cNXp9LcYx7PI7w5Q5ufDI6jy/kfJdKwuNMdDWWt1919zdeWyvKMaq+KOz8u5mxWury1m/TuthgkDwcHBwrOrnMNCammpm1JADg1hHvN7g9VTQ8TiXYUzG+rs/wAlCUpV/ejE85Vs6dF5lMmtLv7KzBx23H1Uf8zdM3DQ1voF8+Lnnue60OLXNYNPFpR2i8k1rjkcvqhccnkfmogehesYJe0LBJLjvuOXdYXE+X1WEvWKWUNG5AUlFmqddMsrfgyOGf4D91qt0qcamDcg42V9YqhstfK3OQI8/uvi3WMRVs1dcCwaZHOiaTs0Z+I/JbaUlRk3PmW4UHcUoNeJhtlLFYrTUXO44a9zNbwebW9GjzP3x2XP7FTz8T8WCoqIyQ+USyAbhjR8I9NgPRS+O+Jje6sW+3kuoon825/xn/07Dzz2W5cAcPttNsE8oBqqgBzj+lvQKFzOUY6ZfFLn4LuR6ixpxtaHH5d0fPvZtTG6WhoGwWQcl8r1VCkeomUQBERAEREAREQBERAETKIAiIgCIiALwr1EB8uGRzWl8dcJC6MNdQtAq4x7zRykA/mt1wvHNys5a5G2jWlRnrici4S4qls7xbLqHeyh2GPdzhPYjt9ltd2tUVUPbLXK0veNTmtd7snmD3/ZZOK+DaW7a6imAiqzuXdH+q0SGpvnCNSYZo3Op9W8b8mN3m09FfpXClLU3pl9H6MXVjC5g5W2/WL5/p4F/DXSQP8ADmDmPHNrtiFZQXFpbu5QIuJrLe2CKtb7PJ0bLtg+Tgs0ljY5okoq33T0cA4fUK43Tl/cWDy9e20SaksFi2uaRzCGuaOoCpjbLi04a6F47iTH3XotdxccF8A/8yfsFjg0P8ivwfEsZbiMHBVZV3MdSvp9thgbruNxZG0c2jDc/M/0UKp4ls9sY5lqpm1U5H+tLu399z+y2U6cV8Ec/t8zdSttTwlktOEbrBFcKuWqmZFEyn1FzzgDcKl4x41mu7n0Fs1x0ZOlzjs6XftzA5bc1RF124jrBpY6V2eTG6Wxj5bBb9wtwRBbw2quP+JOBkDGAz0/rz9OSq3NahTqaoe9P6L1Z6q1seBTTudl/j3vz6FZwVwxFTTtrr0YY3DeKKR4z6keq6OaiCFzWSTRtcfhDnAZXPrpSQ0U1Zdq2itd6t1TMAyUyjxY2nDWxsGMHGTgDG/Xsqrc+7Xa6R0dlpqqCGNlBTSzSNa2m0tySM5ccF3TsFV4Ck9Upc+bFxdSrSy15LodClq6aFwbNPFG4jID3gFe+PFpa7xGaXYDXahgk9AVzqistXcK6tlhprTXMp/DomSXFjycxMAJbgHmSc752wonE9XHUxTRw0c7aG1RBtJ7NTu8ETNcNbw4bANALR5kpG1UpaYsr6zqRlYHhhcA4gkDO+O6xmspm51VEQwSN3jmOYXO+Iq6sl4iqa2le+GipIIqaorI2apKdsh1OLR3+HJ6Y8lZVlltDrxYrTS0lOaaFstZLkB2puAASeuXYJO5OAVj2ZLGXzWfpkzqN2EsZc5oe0ub8QB3Hqvl1VAxge+aNrDycXDB+a5dNVT20T3+IO1XttVCzYkatWIOXlnr5+SsLfb6d01xhqqFlxfaRFTUtFK9jGsj0Aukw7DRqOTnft2WXapLOdvz7mFI6HHKyVuqN7Xt/U0ghY5KymieWSTxMcOYc8AhU3BooXWFtVb6FtBT1L3S+E12RzxnyBx02WqUFvqa6OtvktttFVTzzy1ANSxzptLdgG4BH8G3PmtcaKbll8jLlsdGdVQMe1jpow9wyGlwyfkktVTwuDZZ42OPRzwCudS0tmPBH5lcfBqrnWQlwncczPncNmsPMYOAABthQ7n4kjrjVXG3QVggip7eaqc5bTyaAXyYxnGpw37gLbG1i+8jrOq6gsBrqXXo9ph15xp8QZz2VczRYuGQXTmVtFS/6jz8elux+a1Ox2Z1roaa4XegsbaaFntEs7o3mobzeCdsag4gfZaY0oyTeSTeDoXisEnhl7deM6c7474Xx7VAZfCE0Zk5aNQzn05rnFrqnS8VW+6V9LVw1dS6drxNCWsjjEeWNa488Bpzjq5R7bTiuqbY6poqemqLjVOro7m85e8B+oRtwNnFpAw48vNbnaaVu+719DGs6a6upGkh1TCCDggyDmskc8UhIjka7AydLgVp1TZLVWcathFtpDHBSunqB4LSHyPdhurbc7E/NVEM1yttrvV3tMVuioJZXtjD2v16Gf4bAwNAbjbbPUqCoRklpe+31Grc6SyVkjA5j2uaeRByirrDQC3WWho2YaIYGtI5b436d8oq0orLwTyWqIiAIiIDzAKi1tDTVsJiqoGTRn+F4yFLRDKbTymaDd/w5o6lz5KCc05J+AjU1a9JwLxDROJopGvGdjFNpJ+RXXsBMBThVqQ+GTRad5Oa01Epea+5xz8t43hJYIrgcbZDw798rHLaOMphiWC5EebwB912fA7L3C3+21+v0Xoa9Vst+BH6+pxun4Av9UQ6pEcWessuT9BlbDa/w4poyH3GpdK7G8bBpb8+p+oXQtI7JgLVVr1avxyb/YmruUFilFR8l9yDQWujtzA2jp2RADHutwpmkEY6L6wF6tKWCtKTk8t7lPDwzZIKv2qG2UzJs5DgzYHuByB8wrCnpYKYPEELIxI8vdoaBqceZPme6kYRScpPmzGEVQ4es/i+L+WUviatWrwm5znOeXPKlNt1G2iNCKaIUhaWmDQNBB5jHLClojlJ82CI230jI5420sQZOT4zQwYkyMHV322WCKxWqKojqIrdSsmjaGskbEA5oAwAD2wVZIilJd4IRtdCaaCmNHAYKcgwxmMaYyORA6YWC4WC1XKdtRXUEE8rcYe9m5A6HuPIq0XmEUpLkwYYqaGGnbTwxMZCxulsbWgNA7AJT00VLAyCniZFDGAGMY0ANHYBZ8IsPcFVT8PWimrH1kFup2VDnajIGDIPcdvkpLbdRthmgFND4UznOlj0DDy7mSOuVMRZcpPmxgiPoKV9F7G6njNNp0+CWgt09sdlFj4es8ZJjtlI0nGcRN3wcj9wCrVMIpSSxkEWpoaWraxtVTxzNYSWh7QcHBBI+RI+a+ZLbRSQwwSUsLooC10TCwYjLeWkdMKYixl9QR20kDZpZmxMEsoAkeBu4DOMnrjJWH8roTRijNJB7K05EPhjQN88uXPdTkwm/UHzgIvcBFjcH//Z"/>
          <p:cNvSpPr>
            <a:spLocks noChangeAspect="1" noChangeArrowheads="1"/>
          </p:cNvSpPr>
          <p:nvPr/>
        </p:nvSpPr>
        <p:spPr bwMode="auto">
          <a:xfrm>
            <a:off x="76200" y="-754063"/>
            <a:ext cx="2886075" cy="1581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5" name="TextBox 10"/>
          <p:cNvSpPr txBox="1">
            <a:spLocks noChangeArrowheads="1"/>
          </p:cNvSpPr>
          <p:nvPr/>
        </p:nvSpPr>
        <p:spPr bwMode="auto">
          <a:xfrm>
            <a:off x="467544" y="-27384"/>
            <a:ext cx="792088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sz="4800" b="1" dirty="0" smtClean="0">
                <a:latin typeface="Comic Sans MS" pitchFamily="66" charset="0"/>
                <a:ea typeface="+mj-ea"/>
                <a:cs typeface="+mj-cs"/>
              </a:rPr>
              <a:t>Thank You!!!</a:t>
            </a:r>
            <a:endParaRPr lang="en-US" sz="4800" b="1" dirty="0">
              <a:latin typeface="Comic Sans MS" pitchFamily="66" charset="0"/>
              <a:ea typeface="+mj-ea"/>
              <a:cs typeface="+mj-cs"/>
            </a:endParaRPr>
          </a:p>
        </p:txBody>
      </p:sp>
      <p:pic>
        <p:nvPicPr>
          <p:cNvPr id="60426" name="Picture 2" descr="http://t1.gstatic.com/images?q=tbn:ANd9GcSP6sn6ClKymN-xEXYQMNa4wd0Ml1EUYXGDllkFwMUhnb6LOyAcS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83551"/>
            <a:ext cx="5791944" cy="567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116" y="783551"/>
            <a:ext cx="4319364" cy="5676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955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5182360"/>
              </p:ext>
            </p:extLst>
          </p:nvPr>
        </p:nvGraphicFramePr>
        <p:xfrm>
          <a:off x="251520" y="476672"/>
          <a:ext cx="8712968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6627" name="Title 5"/>
          <p:cNvSpPr>
            <a:spLocks noGrp="1"/>
          </p:cNvSpPr>
          <p:nvPr>
            <p:ph type="title"/>
          </p:nvPr>
        </p:nvSpPr>
        <p:spPr bwMode="auto">
          <a:xfrm>
            <a:off x="4787900" y="1125538"/>
            <a:ext cx="4105275" cy="935037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marL="342900" indent="-342900" algn="ctr">
              <a:defRPr/>
            </a:pPr>
            <a:r>
              <a:rPr lang="en-GB" sz="2000" b="1" cap="none" dirty="0" smtClean="0">
                <a:effectLst/>
              </a:rPr>
              <a:t>$49 per barrel; 2m bpd; $98m daily rev; $0.58 (N115.30) per person per day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96514B-38EA-416F-B2D1-9D9809993439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467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85496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dirty="0" smtClean="0"/>
              <a:t>States’ IGR – Why Bother?</a:t>
            </a:r>
            <a:endParaRPr lang="en-GB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23528" y="1700808"/>
            <a:ext cx="8686800" cy="453650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FAAC is still shrinking – fell 45% to N409b between June 2014 &amp; June 2015</a:t>
            </a:r>
          </a:p>
          <a:p>
            <a:r>
              <a:rPr lang="en-US" sz="2400" dirty="0" smtClean="0"/>
              <a:t>And Rising Debt</a:t>
            </a:r>
          </a:p>
          <a:p>
            <a:pPr lvl="1"/>
            <a:r>
              <a:rPr lang="en-US" sz="2000" dirty="0" smtClean="0"/>
              <a:t>States &amp; FCT jointly account for $14.1 billion (N2.81 trillion) </a:t>
            </a:r>
            <a:r>
              <a:rPr lang="en-US" sz="2000" dirty="0"/>
              <a:t>in </a:t>
            </a:r>
            <a:r>
              <a:rPr lang="en-US" sz="2000" dirty="0" smtClean="0"/>
              <a:t>debt</a:t>
            </a:r>
          </a:p>
          <a:p>
            <a:r>
              <a:rPr lang="en-US" sz="2400" dirty="0" smtClean="0"/>
              <a:t>Against $3.9 billion (N778b) in IGR; deficit of over $10b (N1.99 trillion)</a:t>
            </a:r>
          </a:p>
          <a:p>
            <a:r>
              <a:rPr lang="en-US" sz="2400" dirty="0" smtClean="0"/>
              <a:t>Over 25</a:t>
            </a:r>
            <a:r>
              <a:rPr lang="en-US" sz="2400" dirty="0"/>
              <a:t>% </a:t>
            </a:r>
            <a:r>
              <a:rPr lang="en-US" sz="2400" dirty="0" smtClean="0"/>
              <a:t>i.e. $3.52b (N700b) of debts in bank loans</a:t>
            </a:r>
          </a:p>
          <a:p>
            <a:pPr lvl="1"/>
            <a:r>
              <a:rPr lang="en-US" sz="2000" dirty="0" smtClean="0"/>
              <a:t>Anchored on Nigeria’s volatile IR</a:t>
            </a:r>
          </a:p>
          <a:p>
            <a:r>
              <a:rPr lang="en-US" sz="2400" dirty="0" smtClean="0"/>
              <a:t>Currently, 78% of states rely solely on FAAC for 80% of revenue</a:t>
            </a:r>
          </a:p>
        </p:txBody>
      </p:sp>
    </p:spTree>
    <p:extLst>
      <p:ext uri="{BB962C8B-B14F-4D97-AF65-F5344CB8AC3E}">
        <p14:creationId xmlns:p14="http://schemas.microsoft.com/office/powerpoint/2010/main" val="2310294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6686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GB" dirty="0"/>
              <a:t>States’ IGR – Why Bother?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About 40% are insolvent, with high risk of defaults &amp; struggling to reschedule debts</a:t>
            </a:r>
          </a:p>
          <a:p>
            <a:r>
              <a:rPr lang="en-US" dirty="0"/>
              <a:t>DMO bailed out 23 States so far with N575 billion</a:t>
            </a:r>
          </a:p>
          <a:p>
            <a:pPr lvl="1"/>
            <a:r>
              <a:rPr lang="en-US" sz="3000" dirty="0"/>
              <a:t>Mostly to help meet recurrent obligations (staff salaries &amp; contractual arrears)</a:t>
            </a:r>
          </a:p>
          <a:p>
            <a:r>
              <a:rPr lang="en-GB" dirty="0"/>
              <a:t>And end is not in sight</a:t>
            </a:r>
          </a:p>
          <a:p>
            <a:pPr lvl="1"/>
            <a:r>
              <a:rPr lang="en-GB" dirty="0"/>
              <a:t>Bonny light projected not to go up to $80 till 2020</a:t>
            </a:r>
          </a:p>
          <a:p>
            <a:pPr lvl="1"/>
            <a:r>
              <a:rPr lang="en-GB" dirty="0"/>
              <a:t>FAAC to manage 3% increase in 5 </a:t>
            </a:r>
            <a:r>
              <a:rPr lang="en-GB" dirty="0" err="1" smtClean="0"/>
              <a:t>yrs</a:t>
            </a:r>
            <a:endParaRPr lang="en-GB" dirty="0" smtClean="0"/>
          </a:p>
          <a:p>
            <a:pPr lvl="1"/>
            <a:r>
              <a:rPr lang="en-GB" dirty="0" smtClean="0"/>
              <a:t>Technology, Shale </a:t>
            </a:r>
            <a:r>
              <a:rPr lang="en-GB" dirty="0"/>
              <a:t>oil </a:t>
            </a:r>
            <a:r>
              <a:rPr lang="en-GB" dirty="0" smtClean="0"/>
              <a:t>&amp; long </a:t>
            </a:r>
            <a:r>
              <a:rPr lang="en-GB" dirty="0"/>
              <a:t>term oil price</a:t>
            </a:r>
          </a:p>
          <a:p>
            <a:pPr lvl="1"/>
            <a:r>
              <a:rPr lang="en-GB" dirty="0"/>
              <a:t>Global </a:t>
            </a:r>
            <a:r>
              <a:rPr lang="en-GB" dirty="0" smtClean="0"/>
              <a:t>geopolitics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7570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0662"/>
            <a:ext cx="8229600" cy="63408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dirty="0" smtClean="0"/>
              <a:t>Why Worry especially for States? </a:t>
            </a:r>
            <a:endParaRPr lang="en-GB" dirty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304800" y="1115144"/>
            <a:ext cx="8686800" cy="5410200"/>
          </a:xfrm>
        </p:spPr>
        <p:txBody>
          <a:bodyPr>
            <a:normAutofit fontScale="85000" lnSpcReduction="10000"/>
          </a:bodyPr>
          <a:lstStyle/>
          <a:p>
            <a:r>
              <a:rPr lang="en-US" sz="2800" dirty="0" smtClean="0"/>
              <a:t>Access to Short Term loans constrained </a:t>
            </a:r>
            <a:r>
              <a:rPr lang="en-US" sz="2800" dirty="0"/>
              <a:t>by FGN’s </a:t>
            </a:r>
            <a:r>
              <a:rPr lang="en-US" sz="2800" dirty="0" smtClean="0"/>
              <a:t>directive</a:t>
            </a:r>
            <a:endParaRPr lang="en-US" sz="2800" dirty="0"/>
          </a:p>
          <a:p>
            <a:pPr lvl="1"/>
            <a:r>
              <a:rPr lang="en-US" sz="2400" dirty="0"/>
              <a:t>Squeezing capacity for short term liquidity options </a:t>
            </a:r>
          </a:p>
          <a:p>
            <a:r>
              <a:rPr lang="en-US" sz="2800" dirty="0"/>
              <a:t>Access to </a:t>
            </a:r>
            <a:r>
              <a:rPr lang="en-US" sz="2800" dirty="0" smtClean="0"/>
              <a:t>Long Term loans </a:t>
            </a:r>
            <a:r>
              <a:rPr lang="en-US" sz="2800" dirty="0"/>
              <a:t>constrained </a:t>
            </a:r>
            <a:r>
              <a:rPr lang="en-US" sz="2800" dirty="0" smtClean="0"/>
              <a:t>by FGN bond issuance</a:t>
            </a:r>
            <a:endParaRPr lang="en-US" sz="2800" dirty="0"/>
          </a:p>
          <a:p>
            <a:pPr lvl="1"/>
            <a:r>
              <a:rPr lang="en-US" sz="2400" dirty="0" smtClean="0"/>
              <a:t>And States</a:t>
            </a:r>
            <a:r>
              <a:rPr lang="en-US" sz="2400" dirty="0"/>
              <a:t>’ </a:t>
            </a:r>
            <a:r>
              <a:rPr lang="en-US" sz="2400" dirty="0" smtClean="0"/>
              <a:t>accounting/auditing infrastructure</a:t>
            </a:r>
            <a:endParaRPr lang="en-US" sz="2400" dirty="0"/>
          </a:p>
          <a:p>
            <a:r>
              <a:rPr lang="en-GB" sz="2400" dirty="0" smtClean="0"/>
              <a:t>States’ Revenue </a:t>
            </a:r>
            <a:r>
              <a:rPr lang="en-GB" sz="2400" dirty="0"/>
              <a:t>lines </a:t>
            </a:r>
            <a:r>
              <a:rPr lang="en-GB" sz="2400" dirty="0" smtClean="0"/>
              <a:t>are </a:t>
            </a:r>
            <a:r>
              <a:rPr lang="en-GB" sz="2400" dirty="0"/>
              <a:t>limited</a:t>
            </a:r>
          </a:p>
          <a:p>
            <a:r>
              <a:rPr lang="en-GB" sz="2400" dirty="0" smtClean="0"/>
              <a:t>And capacity </a:t>
            </a:r>
            <a:r>
              <a:rPr lang="en-GB" sz="2400" dirty="0"/>
              <a:t>to harness </a:t>
            </a:r>
            <a:r>
              <a:rPr lang="en-GB" sz="2400" dirty="0" smtClean="0"/>
              <a:t>revenue is weak</a:t>
            </a:r>
            <a:endParaRPr lang="en-GB" sz="2400" dirty="0"/>
          </a:p>
          <a:p>
            <a:r>
              <a:rPr lang="en-GB" sz="2400" dirty="0" smtClean="0"/>
              <a:t>Low IGR therefore means difficulty running government &amp; providing public </a:t>
            </a:r>
            <a:r>
              <a:rPr lang="en-GB" sz="2400" dirty="0"/>
              <a:t>services</a:t>
            </a:r>
          </a:p>
          <a:p>
            <a:r>
              <a:rPr lang="en-GB" sz="2400" dirty="0" smtClean="0"/>
              <a:t>Often are eager but lack correct approach </a:t>
            </a:r>
          </a:p>
          <a:p>
            <a:r>
              <a:rPr lang="en-US" sz="2800" dirty="0" smtClean="0"/>
              <a:t>Options available – seek innovative means of increasing capacity for sustainable financing through:</a:t>
            </a:r>
          </a:p>
          <a:p>
            <a:pPr lvl="1"/>
            <a:r>
              <a:rPr lang="en-US" sz="2400" dirty="0" smtClean="0"/>
              <a:t>Cuts in cost of governance</a:t>
            </a:r>
          </a:p>
          <a:p>
            <a:pPr lvl="1"/>
            <a:r>
              <a:rPr lang="en-US" sz="2400" dirty="0" smtClean="0"/>
              <a:t>Reduction in wastes </a:t>
            </a:r>
          </a:p>
          <a:p>
            <a:pPr lvl="1"/>
            <a:r>
              <a:rPr lang="en-US" sz="2400" dirty="0" smtClean="0"/>
              <a:t>Increasing IGR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GB" dirty="0" smtClean="0"/>
              <a:t>But often, bickering is about sharing formula for FAAC</a:t>
            </a:r>
          </a:p>
        </p:txBody>
      </p:sp>
    </p:spTree>
    <p:extLst>
      <p:ext uri="{BB962C8B-B14F-4D97-AF65-F5344CB8AC3E}">
        <p14:creationId xmlns:p14="http://schemas.microsoft.com/office/powerpoint/2010/main" val="24750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29600" cy="85496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dirty="0" smtClean="0"/>
              <a:t>FG Equally Affected but…</a:t>
            </a:r>
            <a:endParaRPr lang="en-GB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4846637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Debt crisis not limited to States</a:t>
            </a:r>
          </a:p>
          <a:p>
            <a:pPr lvl="1"/>
            <a:r>
              <a:rPr lang="en-GB" dirty="0" smtClean="0"/>
              <a:t>FG borrowed N473b (more than half its N882b debt budget) in 1</a:t>
            </a:r>
            <a:r>
              <a:rPr lang="en-GB" baseline="30000" dirty="0" smtClean="0"/>
              <a:t>st</a:t>
            </a:r>
            <a:r>
              <a:rPr lang="en-GB" dirty="0" smtClean="0"/>
              <a:t> </a:t>
            </a:r>
            <a:r>
              <a:rPr lang="en-US" dirty="0" smtClean="0"/>
              <a:t>6 months of 2015</a:t>
            </a:r>
            <a:endParaRPr lang="en-GB" dirty="0" smtClean="0"/>
          </a:p>
          <a:p>
            <a:pPr lvl="1"/>
            <a:r>
              <a:rPr lang="en-GB" dirty="0" smtClean="0"/>
              <a:t>And was not able</a:t>
            </a:r>
            <a:r>
              <a:rPr lang="en-US" dirty="0" smtClean="0"/>
              <a:t> to release any funds for capital projects</a:t>
            </a:r>
            <a:r>
              <a:rPr lang="en-GB" dirty="0" smtClean="0"/>
              <a:t> from that</a:t>
            </a:r>
          </a:p>
          <a:p>
            <a:pPr lvl="1"/>
            <a:r>
              <a:rPr lang="en-GB" dirty="0" smtClean="0"/>
              <a:t>But it has monetary policy</a:t>
            </a:r>
          </a:p>
          <a:p>
            <a:pPr lvl="1"/>
            <a:r>
              <a:rPr lang="en-US" dirty="0" smtClean="0"/>
              <a:t>And room for meandering</a:t>
            </a:r>
          </a:p>
          <a:p>
            <a:r>
              <a:rPr lang="en-US" dirty="0" smtClean="0"/>
              <a:t>States have limited options</a:t>
            </a:r>
          </a:p>
          <a:p>
            <a:pPr lvl="1"/>
            <a:r>
              <a:rPr lang="en-US" dirty="0" smtClean="0"/>
              <a:t>Trade-off recurrent/debt obligations for capital projects </a:t>
            </a:r>
          </a:p>
          <a:p>
            <a:pPr lvl="1"/>
            <a:r>
              <a:rPr lang="en-US" dirty="0" smtClean="0"/>
              <a:t>And lose political capital</a:t>
            </a:r>
            <a:endParaRPr lang="en-GB" dirty="0"/>
          </a:p>
          <a:p>
            <a:r>
              <a:rPr lang="en-GB" dirty="0" smtClean="0"/>
              <a:t>Difference between US &amp; Greece</a:t>
            </a:r>
          </a:p>
          <a:p>
            <a:r>
              <a:rPr lang="en-GB" dirty="0" smtClean="0"/>
              <a:t>Thus, improving </a:t>
            </a:r>
            <a:r>
              <a:rPr lang="en-GB" dirty="0"/>
              <a:t>IGR is no longer </a:t>
            </a:r>
            <a:r>
              <a:rPr lang="en-GB" dirty="0" smtClean="0"/>
              <a:t>one  of the options</a:t>
            </a:r>
            <a:endParaRPr lang="en-GB" dirty="0"/>
          </a:p>
          <a:p>
            <a:pPr lvl="1"/>
            <a:r>
              <a:rPr lang="en-GB" dirty="0"/>
              <a:t>It is the only </a:t>
            </a:r>
            <a:r>
              <a:rPr lang="en-GB" dirty="0" smtClean="0"/>
              <a:t>one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1750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90662"/>
            <a:ext cx="8229600" cy="706090"/>
          </a:xfrm>
        </p:spPr>
        <p:txBody>
          <a:bodyPr>
            <a:normAutofit fontScale="90000"/>
          </a:bodyPr>
          <a:lstStyle/>
          <a:p>
            <a:pPr lvl="0"/>
            <a:r>
              <a:rPr lang="en-GB" b="1" dirty="0" smtClean="0"/>
              <a:t>Eerie Similarity with 1978/79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96752"/>
            <a:ext cx="8928992" cy="5157192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Similarity with </a:t>
            </a:r>
            <a:r>
              <a:rPr lang="en-GB" dirty="0"/>
              <a:t>1978/79 fiscal </a:t>
            </a:r>
            <a:r>
              <a:rPr lang="en-GB" dirty="0" smtClean="0"/>
              <a:t>crisis</a:t>
            </a:r>
          </a:p>
          <a:p>
            <a:pPr lvl="1"/>
            <a:r>
              <a:rPr lang="en-GB" dirty="0" smtClean="0"/>
              <a:t>Increased borrowing preceded oil price crash </a:t>
            </a:r>
          </a:p>
          <a:p>
            <a:pPr lvl="1"/>
            <a:r>
              <a:rPr lang="en-GB" dirty="0" smtClean="0"/>
              <a:t>Pushed Nigeria to Heavily Indebted Poor Countries (HIPC)</a:t>
            </a:r>
          </a:p>
          <a:p>
            <a:r>
              <a:rPr lang="en-US" dirty="0" smtClean="0"/>
              <a:t>Reliance on oil led to high impact of 1</a:t>
            </a:r>
            <a:r>
              <a:rPr lang="en-US" baseline="30000" dirty="0" smtClean="0"/>
              <a:t>st</a:t>
            </a:r>
            <a:r>
              <a:rPr lang="en-US" dirty="0" smtClean="0"/>
              <a:t> generation fiscal crisis</a:t>
            </a:r>
          </a:p>
          <a:p>
            <a:r>
              <a:rPr lang="en-US" dirty="0" smtClean="0"/>
              <a:t>And we made choices</a:t>
            </a:r>
          </a:p>
          <a:p>
            <a:pPr lvl="1"/>
            <a:r>
              <a:rPr lang="en-US" dirty="0" smtClean="0"/>
              <a:t>To shrink government</a:t>
            </a:r>
          </a:p>
          <a:p>
            <a:pPr lvl="1"/>
            <a:r>
              <a:rPr lang="en-US" dirty="0" smtClean="0"/>
              <a:t>Pull out of critical sectors – including subsidies</a:t>
            </a:r>
          </a:p>
          <a:p>
            <a:pPr lvl="1"/>
            <a:r>
              <a:rPr lang="en-US" dirty="0" smtClean="0"/>
              <a:t>Leading to unemployment &amp; income implosion</a:t>
            </a:r>
          </a:p>
          <a:p>
            <a:r>
              <a:rPr lang="en-US" dirty="0" smtClean="0"/>
              <a:t>Now opportunity exists for choices again</a:t>
            </a:r>
          </a:p>
          <a:p>
            <a:pPr lvl="1"/>
            <a:r>
              <a:rPr lang="en-US" dirty="0" smtClean="0"/>
              <a:t>Either 1979/80 choices &amp; same outcomes </a:t>
            </a:r>
          </a:p>
          <a:p>
            <a:pPr lvl="1"/>
            <a:r>
              <a:rPr lang="en-US" dirty="0" smtClean="0"/>
              <a:t>Innovative options for sustainable financing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32368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dirty="0" smtClean="0"/>
              <a:t>Eerie Similarities Cont’d</a:t>
            </a:r>
            <a:endParaRPr lang="en-GB" dirty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304800" y="1783358"/>
            <a:ext cx="8534400" cy="4525962"/>
          </a:xfrm>
        </p:spPr>
        <p:txBody>
          <a:bodyPr>
            <a:normAutofit/>
          </a:bodyPr>
          <a:lstStyle/>
          <a:p>
            <a:r>
              <a:rPr lang="en-GB" sz="2400" dirty="0" smtClean="0"/>
              <a:t>Players slightly changed, but the same game</a:t>
            </a:r>
          </a:p>
          <a:p>
            <a:r>
              <a:rPr lang="en-GB" sz="2400" dirty="0" smtClean="0"/>
              <a:t>Recklessness remain in use of loans</a:t>
            </a:r>
          </a:p>
          <a:p>
            <a:pPr lvl="1"/>
            <a:r>
              <a:rPr lang="en-GB" sz="2000" dirty="0" smtClean="0"/>
              <a:t>Loans for poorly conceptualized &amp; designed projects</a:t>
            </a:r>
          </a:p>
          <a:p>
            <a:pPr lvl="1"/>
            <a:r>
              <a:rPr lang="en-GB" sz="2000" dirty="0" smtClean="0"/>
              <a:t>Leading to abandoned projects</a:t>
            </a:r>
          </a:p>
          <a:p>
            <a:pPr lvl="1"/>
            <a:r>
              <a:rPr lang="en-GB" sz="2000" dirty="0" smtClean="0"/>
              <a:t>Losing both sunk costs &amp; potential benefits</a:t>
            </a:r>
          </a:p>
          <a:p>
            <a:r>
              <a:rPr lang="en-GB" sz="2800" dirty="0" smtClean="0"/>
              <a:t>From international bankers to local bankers</a:t>
            </a:r>
          </a:p>
          <a:p>
            <a:pPr lvl="1"/>
            <a:r>
              <a:rPr lang="en-GB" sz="2400" dirty="0" smtClean="0"/>
              <a:t>International currency risks on $10b foreign loan versus IR on $52b </a:t>
            </a:r>
            <a:r>
              <a:rPr lang="en-GB" sz="2400" dirty="0" err="1" smtClean="0"/>
              <a:t>dom</a:t>
            </a:r>
            <a:r>
              <a:rPr lang="en-GB" sz="2400" dirty="0" smtClean="0"/>
              <a:t> loan</a:t>
            </a:r>
          </a:p>
          <a:p>
            <a:r>
              <a:rPr lang="en-GB" dirty="0" smtClean="0"/>
              <a:t>Workers wages always the 1</a:t>
            </a:r>
            <a:r>
              <a:rPr lang="en-GB" baseline="30000" dirty="0" smtClean="0"/>
              <a:t>st</a:t>
            </a:r>
            <a:r>
              <a:rPr lang="en-GB" dirty="0" smtClean="0"/>
              <a:t> to suffer</a:t>
            </a:r>
          </a:p>
        </p:txBody>
      </p:sp>
    </p:spTree>
    <p:extLst>
      <p:ext uri="{BB962C8B-B14F-4D97-AF65-F5344CB8AC3E}">
        <p14:creationId xmlns:p14="http://schemas.microsoft.com/office/powerpoint/2010/main" val="5261816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  <a:fontScheme name="Trek">
    <a:majorFont>
      <a:latin typeface="Franklin Gothic Medium"/>
      <a:ea typeface=""/>
      <a:cs typeface=""/>
      <a:font script="Jpan" typeface="HG創英角ｺﾞｼｯｸUB"/>
      <a:font script="Hang" typeface="돋움"/>
      <a:font script="Hans" typeface="隶书"/>
      <a:font script="Hant" typeface="微軟正黑體"/>
      <a:font script="Arab" typeface="Tahoma"/>
      <a:font script="Hebr" typeface="Aharoni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Franklin Gothic Book"/>
      <a:ea typeface=""/>
      <a:cs typeface=""/>
      <a:font script="Jpan" typeface="HGｺﾞｼｯｸE"/>
      <a:font script="Hang" typeface="돋움"/>
      <a:font script="Hans" typeface="华文楷体"/>
      <a:font script="Hant" typeface="微軟正黑體"/>
      <a:font script="Arab" typeface="Tahoma"/>
      <a:font script="Hebr" typeface="Aharoni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inorFont>
  </a:fontScheme>
  <a:fmtScheme name="Trek">
    <a:fillStyleLst>
      <a:solidFill>
        <a:schemeClr val="phClr"/>
      </a:solidFill>
      <a:gradFill rotWithShape="1">
        <a:gsLst>
          <a:gs pos="0">
            <a:schemeClr val="phClr">
              <a:tint val="30000"/>
              <a:satMod val="250000"/>
            </a:schemeClr>
          </a:gs>
          <a:gs pos="72000">
            <a:schemeClr val="phClr">
              <a:tint val="75000"/>
              <a:satMod val="210000"/>
            </a:schemeClr>
          </a:gs>
          <a:gs pos="100000">
            <a:schemeClr val="phClr">
              <a:tint val="85000"/>
              <a:satMod val="210000"/>
            </a:schemeClr>
          </a:gs>
        </a:gsLst>
        <a:lin ang="5400000" scaled="1"/>
      </a:gradFill>
      <a:gradFill rotWithShape="1">
        <a:gsLst>
          <a:gs pos="0">
            <a:schemeClr val="phClr">
              <a:tint val="75000"/>
              <a:shade val="85000"/>
              <a:satMod val="230000"/>
            </a:schemeClr>
          </a:gs>
          <a:gs pos="25000">
            <a:schemeClr val="phClr">
              <a:tint val="90000"/>
              <a:shade val="70000"/>
              <a:satMod val="220000"/>
            </a:schemeClr>
          </a:gs>
          <a:gs pos="50000">
            <a:schemeClr val="phClr">
              <a:tint val="90000"/>
              <a:shade val="58000"/>
              <a:satMod val="225000"/>
            </a:schemeClr>
          </a:gs>
          <a:gs pos="65000">
            <a:schemeClr val="phClr">
              <a:tint val="90000"/>
              <a:shade val="58000"/>
              <a:satMod val="225000"/>
            </a:schemeClr>
          </a:gs>
          <a:gs pos="80000">
            <a:schemeClr val="phClr">
              <a:tint val="90000"/>
              <a:shade val="69000"/>
              <a:satMod val="220000"/>
            </a:schemeClr>
          </a:gs>
          <a:gs pos="100000">
            <a:schemeClr val="phClr">
              <a:tint val="77000"/>
              <a:shade val="80000"/>
              <a:satMod val="230000"/>
            </a:schemeClr>
          </a:gs>
        </a:gsLst>
        <a:lin ang="5400000" scaled="1"/>
      </a:gradFill>
    </a:fillStyleLst>
    <a:lnStyleLst>
      <a:ln w="10000" cap="flat" cmpd="sng" algn="ctr">
        <a:solidFill>
          <a:schemeClr val="phClr"/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76200" dist="50800" dir="5400000" rotWithShape="0">
            <a:srgbClr val="4E3B30">
              <a:alpha val="60000"/>
            </a:srgbClr>
          </a:outerShdw>
        </a:effectLst>
      </a:effectStyle>
      <a:effectStyle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a:effectStyle>
      <a:effectStyle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bliqueTopLeft" fov="600000">
            <a:rot lat="0" lon="0" rev="0"/>
          </a:camera>
          <a:lightRig rig="balanced" dir="t">
            <a:rot lat="0" lon="0" rev="19200000"/>
          </a:lightRig>
        </a:scene3d>
        <a:sp3d contourW="12700" prstMaterial="matte">
          <a:bevelT w="60000" h="50800"/>
          <a:contourClr>
            <a:schemeClr val="phClr">
              <a:shade val="60000"/>
              <a:satMod val="110000"/>
            </a:schemeClr>
          </a:contourClr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90000"/>
              <a:satMod val="150000"/>
            </a:schemeClr>
            <a:schemeClr val="phClr">
              <a:tint val="88000"/>
              <a:satMod val="105000"/>
            </a:schemeClr>
          </a:duotone>
        </a:blip>
        <a:tile tx="0" ty="0" sx="95000" sy="95000" flip="none" algn="t"/>
      </a:blipFill>
      <a:blipFill>
        <a:blip xmlns:r="http://schemas.openxmlformats.org/officeDocument/2006/relationships" r:embed="rId2">
          <a:duotone>
            <a:schemeClr val="phClr">
              <a:shade val="30000"/>
              <a:satMod val="455000"/>
            </a:schemeClr>
            <a:schemeClr val="phClr">
              <a:tint val="95000"/>
              <a:satMod val="120000"/>
            </a:schemeClr>
          </a:duotone>
        </a:blip>
        <a:stretch>
          <a:fillRect/>
        </a:stretch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2350</TotalTime>
  <Words>1547</Words>
  <Application>Microsoft Office PowerPoint</Application>
  <PresentationFormat>On-screen Show (4:3)</PresentationFormat>
  <Paragraphs>263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Solstice</vt:lpstr>
      <vt:lpstr>Revamping IGR Among Nigerian States</vt:lpstr>
      <vt:lpstr>Oil Price, Reserves &amp; Balancing Budget</vt:lpstr>
      <vt:lpstr>$49 per barrel; 2m bpd; $98m daily rev; $0.58 (N115.30) per person per day</vt:lpstr>
      <vt:lpstr>States’ IGR – Why Bother?</vt:lpstr>
      <vt:lpstr>States’ IGR – Why Bother?</vt:lpstr>
      <vt:lpstr>Why Worry especially for States? </vt:lpstr>
      <vt:lpstr>FG Equally Affected but…</vt:lpstr>
      <vt:lpstr>Eerie Similarity with 1978/79</vt:lpstr>
      <vt:lpstr>Eerie Similarities Cont’d</vt:lpstr>
      <vt:lpstr>Therefore…</vt:lpstr>
      <vt:lpstr>What Do We Have?</vt:lpstr>
      <vt:lpstr>Situation Analysis Cont’d</vt:lpstr>
      <vt:lpstr>Challenges Facing IGR</vt:lpstr>
      <vt:lpstr>Revenue Agents create problems</vt:lpstr>
      <vt:lpstr>IGR &amp; No of Taxes by Region</vt:lpstr>
      <vt:lpstr>What has been done</vt:lpstr>
      <vt:lpstr>Learning from Lagos</vt:lpstr>
      <vt:lpstr>Short Term Useful Moves</vt:lpstr>
      <vt:lpstr>Short Term Useful Moves Cont’d</vt:lpstr>
      <vt:lpstr>Useful Moves – Long Term</vt:lpstr>
      <vt:lpstr>Long Term Vision vs Short Term Needs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Internally Generated Revenue of Nigerian States – Trends, Challenges and Options</dc:title>
  <dc:creator>Favour</dc:creator>
  <cp:lastModifiedBy>Chioma</cp:lastModifiedBy>
  <cp:revision>49</cp:revision>
  <dcterms:created xsi:type="dcterms:W3CDTF">2015-11-14T18:07:50Z</dcterms:created>
  <dcterms:modified xsi:type="dcterms:W3CDTF">2016-03-18T08:13:25Z</dcterms:modified>
</cp:coreProperties>
</file>