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05" r:id="rId2"/>
    <p:sldId id="323" r:id="rId3"/>
    <p:sldId id="321" r:id="rId4"/>
    <p:sldId id="306" r:id="rId5"/>
    <p:sldId id="322" r:id="rId6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5" autoAdjust="0"/>
  </p:normalViewPr>
  <p:slideViewPr>
    <p:cSldViewPr>
      <p:cViewPr>
        <p:scale>
          <a:sx n="77" d="100"/>
          <a:sy n="77" d="100"/>
        </p:scale>
        <p:origin x="-120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2323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CCC1-6CE8-4C2C-B8FE-FBE33FADC38A}" type="datetimeFigureOut">
              <a:rPr lang="en-US" smtClean="0"/>
              <a:pPr/>
              <a:t>3/19/2016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2A513-0EA0-4816-BAC9-CEF8E469A9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8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2C275-649E-4646-9178-B93CB3BE4EE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36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2A513-0EA0-4816-BAC9-CEF8E469A9A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2A513-0EA0-4816-BAC9-CEF8E469A9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2A513-0EA0-4816-BAC9-CEF8E469A9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44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2A513-0EA0-4816-BAC9-CEF8E469A9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9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4AC60"/>
          </a:soli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cK 2. Slide Title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500034" y="234950"/>
            <a:ext cx="82216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22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944563"/>
          </a:xfrm>
          <a:solidFill>
            <a:srgbClr val="04AC60"/>
          </a:solidFill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  <a:latin typeface="Euphemia" panose="020B05030401020201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>
            <a:lvl1pPr>
              <a:defRPr>
                <a:solidFill>
                  <a:srgbClr val="04AC60"/>
                </a:solidFill>
              </a:defRPr>
            </a:lvl1pPr>
            <a:lvl2pPr>
              <a:defRPr>
                <a:solidFill>
                  <a:srgbClr val="04AC60"/>
                </a:solidFill>
              </a:defRPr>
            </a:lvl2pPr>
            <a:lvl3pPr>
              <a:defRPr>
                <a:solidFill>
                  <a:srgbClr val="04AC60"/>
                </a:solidFill>
              </a:defRPr>
            </a:lvl3pPr>
            <a:lvl4pPr>
              <a:defRPr>
                <a:solidFill>
                  <a:srgbClr val="04AC60"/>
                </a:solidFill>
              </a:defRPr>
            </a:lvl4pPr>
            <a:lvl5pPr>
              <a:defRPr>
                <a:solidFill>
                  <a:srgbClr val="04AC6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400800"/>
            <a:ext cx="762000" cy="32067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Euphemia" panose="020B0503040102020104" pitchFamily="34" charset="0"/>
              </a:defRPr>
            </a:lvl1pPr>
          </a:lstStyle>
          <a:p>
            <a:fld id="{65320D1B-B6CF-42AC-946D-5B03F68F3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477000"/>
            <a:ext cx="762000" cy="287276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latin typeface="Euphemia" panose="020B0503040102020104" pitchFamily="34" charset="0"/>
              </a:defRPr>
            </a:lvl1pPr>
          </a:lstStyle>
          <a:p>
            <a:fld id="{65320D1B-B6CF-42AC-946D-5B03F68F3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4AC60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rgbClr val="04AC60"/>
          </a:solidFill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rgbClr val="04AC60"/>
          </a:solidFill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SI_Logo_Black_270x100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381000" y="6125308"/>
            <a:ext cx="990600" cy="3516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4AC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3" y="6477000"/>
            <a:ext cx="11477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477000"/>
            <a:ext cx="762000" cy="287276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latin typeface="Euphemia" panose="020B0503040102020104" pitchFamily="34" charset="0"/>
              </a:defRPr>
            </a:lvl1pPr>
          </a:lstStyle>
          <a:p>
            <a:fld id="{65320D1B-B6CF-42AC-946D-5B03F68F3C0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6278378"/>
            <a:ext cx="1219564" cy="4725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Euphemia" panose="020B05030401020201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4AC60"/>
          </a:solidFill>
          <a:latin typeface="Euphemia" panose="020B05030401020201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4AC60"/>
          </a:solidFill>
          <a:latin typeface="Euphemia" panose="020B0503040102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4AC60"/>
          </a:solidFill>
          <a:latin typeface="Euphemia" panose="020B0503040102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4AC60"/>
          </a:solidFill>
          <a:latin typeface="Euphemia" panose="020B0503040102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4AC60"/>
          </a:solidFill>
          <a:latin typeface="Euphemia" panose="020B0503040102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ENABLE2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15616" y="3886200"/>
            <a:ext cx="6656784" cy="1752600"/>
          </a:xfrm>
        </p:spPr>
        <p:txBody>
          <a:bodyPr/>
          <a:lstStyle/>
          <a:p>
            <a:r>
              <a:rPr lang="en-US" dirty="0"/>
              <a:t>Improving the Business Environment </a:t>
            </a:r>
            <a:br>
              <a:rPr lang="en-US" dirty="0"/>
            </a:br>
            <a:r>
              <a:rPr lang="en-US" dirty="0"/>
              <a:t>through Dialogue</a:t>
            </a:r>
          </a:p>
        </p:txBody>
      </p:sp>
    </p:spTree>
    <p:extLst>
      <p:ext uri="{BB962C8B-B14F-4D97-AF65-F5344CB8AC3E}">
        <p14:creationId xmlns:p14="http://schemas.microsoft.com/office/powerpoint/2010/main" val="135535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4AC60"/>
          </a:solidFill>
        </p:spPr>
        <p:txBody>
          <a:bodyPr/>
          <a:lstStyle/>
          <a:p>
            <a:r>
              <a:rPr lang="en-GB" dirty="0"/>
              <a:t>About ENABLE2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350"/>
              </a:spcBef>
            </a:pPr>
            <a:r>
              <a:rPr lang="en-GB" sz="2400" dirty="0">
                <a:solidFill>
                  <a:srgbClr val="04AC60"/>
                </a:solidFill>
              </a:rPr>
              <a:t>Business Environment (BE) reform programme</a:t>
            </a:r>
          </a:p>
          <a:p>
            <a:pPr>
              <a:spcBef>
                <a:spcPts val="1350"/>
              </a:spcBef>
            </a:pPr>
            <a:r>
              <a:rPr lang="en-GB" sz="2400" dirty="0">
                <a:solidFill>
                  <a:srgbClr val="04AC60"/>
                </a:solidFill>
              </a:rPr>
              <a:t>To Support local actors in the Business Environment</a:t>
            </a:r>
          </a:p>
          <a:p>
            <a:pPr>
              <a:spcBef>
                <a:spcPts val="1350"/>
              </a:spcBef>
            </a:pPr>
            <a:r>
              <a:rPr lang="en-GB" sz="2400" dirty="0"/>
              <a:t>Does not act directly:</a:t>
            </a:r>
          </a:p>
          <a:p>
            <a:pPr lvl="1">
              <a:spcBef>
                <a:spcPts val="900"/>
              </a:spcBef>
            </a:pPr>
            <a:r>
              <a:rPr lang="en-GB" sz="2400" dirty="0">
                <a:solidFill>
                  <a:srgbClr val="04AC60"/>
                </a:solidFill>
              </a:rPr>
              <a:t>Work with partner organisations</a:t>
            </a:r>
          </a:p>
          <a:p>
            <a:pPr lvl="1">
              <a:spcBef>
                <a:spcPts val="900"/>
              </a:spcBef>
            </a:pPr>
            <a:r>
              <a:rPr lang="en-GB" dirty="0"/>
              <a:t>Help them to help themselves</a:t>
            </a:r>
            <a:endParaRPr lang="en-GB" sz="2400" dirty="0">
              <a:solidFill>
                <a:srgbClr val="04AC60"/>
              </a:solidFill>
            </a:endParaRPr>
          </a:p>
          <a:p>
            <a:pPr>
              <a:spcBef>
                <a:spcPts val="1350"/>
              </a:spcBef>
            </a:pPr>
            <a:r>
              <a:rPr lang="en-GB" sz="2400" dirty="0">
                <a:solidFill>
                  <a:srgbClr val="04AC60"/>
                </a:solidFill>
              </a:rPr>
              <a:t>Promotes dialogue amongst system actors for better policy </a:t>
            </a:r>
            <a:r>
              <a:rPr lang="en-GB" sz="2400" dirty="0"/>
              <a:t>and implementation </a:t>
            </a:r>
            <a:r>
              <a:rPr lang="en-GB" sz="2400" dirty="0">
                <a:solidFill>
                  <a:srgbClr val="04AC60"/>
                </a:solidFill>
              </a:rPr>
              <a:t>outcomes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0D1B-B6CF-42AC-946D-5B03F68F3C0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ENABLE2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GB" dirty="0"/>
              <a:t>Works with government (MDAs) to build their ability and willingness to listen to the views of the private sector</a:t>
            </a:r>
          </a:p>
          <a:p>
            <a:pPr>
              <a:spcBef>
                <a:spcPts val="1800"/>
              </a:spcBef>
            </a:pPr>
            <a:r>
              <a:rPr lang="en-GB" dirty="0"/>
              <a:t>Helps private sector and civil society actors (Advocacy Organisations) to engage constructively in dialogue with government</a:t>
            </a:r>
          </a:p>
          <a:p>
            <a:pPr>
              <a:spcBef>
                <a:spcPts val="1800"/>
              </a:spcBef>
            </a:pPr>
            <a:r>
              <a:rPr lang="en-GB" dirty="0"/>
              <a:t>Enhances the skills of journalists and media houses to investigate business issues and cover them in an objective, unbiased manner</a:t>
            </a:r>
          </a:p>
          <a:p>
            <a:pPr>
              <a:spcBef>
                <a:spcPts val="1800"/>
              </a:spcBef>
            </a:pPr>
            <a:r>
              <a:rPr lang="en-GB" dirty="0"/>
              <a:t>Strengthens research institutions so that they can provide evidence for advocacy and policy-making</a:t>
            </a:r>
          </a:p>
          <a:p>
            <a:pPr>
              <a:spcBef>
                <a:spcPts val="1800"/>
              </a:spcBef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20D1B-B6CF-42AC-946D-5B03F68F3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4AC60"/>
          </a:solidFill>
        </p:spPr>
        <p:txBody>
          <a:bodyPr/>
          <a:lstStyle/>
          <a:p>
            <a:r>
              <a:rPr lang="en-GB" dirty="0"/>
              <a:t>Reforming the Business Environment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3131840" y="1253718"/>
            <a:ext cx="5688632" cy="46235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1700" dirty="0"/>
              <a:t>Better business environment for micro-entrepreneurs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Increase in incomes for poor people </a:t>
            </a:r>
          </a:p>
          <a:p>
            <a:endParaRPr lang="en-GB" sz="1800" dirty="0"/>
          </a:p>
          <a:p>
            <a:pPr>
              <a:spcBef>
                <a:spcPts val="0"/>
              </a:spcBef>
            </a:pPr>
            <a:r>
              <a:rPr lang="en-GB" sz="1700" dirty="0"/>
              <a:t>Sustained increase in quality and quantity of advocacy/dialogue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Improved voice and accountability for poor people</a:t>
            </a:r>
          </a:p>
          <a:p>
            <a:endParaRPr lang="en-GB" sz="1800" dirty="0"/>
          </a:p>
          <a:p>
            <a:pPr>
              <a:spcBef>
                <a:spcPts val="0"/>
              </a:spcBef>
            </a:pPr>
            <a:r>
              <a:rPr lang="en-GB" sz="1700" dirty="0"/>
              <a:t>Improvement in capacity of actors to dialogue and/ or advocate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Increase in resources devoted to advocacy/ dialogue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More inclusive practices (poor, gender &amp; the socially excluded)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Copying and crowding-in by system actors</a:t>
            </a:r>
          </a:p>
          <a:p>
            <a:pPr>
              <a:spcBef>
                <a:spcPts val="0"/>
              </a:spcBef>
            </a:pPr>
            <a:r>
              <a:rPr lang="en-GB" sz="1700" dirty="0"/>
              <a:t>Changing rules and norms around advocacy &amp; dialogue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9552" y="1340768"/>
            <a:ext cx="2448272" cy="4545796"/>
            <a:chOff x="683568" y="1340768"/>
            <a:chExt cx="2376264" cy="4545796"/>
          </a:xfrm>
        </p:grpSpPr>
        <p:sp>
          <p:nvSpPr>
            <p:cNvPr id="2" name="Rounded Rectangle 1"/>
            <p:cNvSpPr/>
            <p:nvPr/>
          </p:nvSpPr>
          <p:spPr>
            <a:xfrm>
              <a:off x="683568" y="1340768"/>
              <a:ext cx="2376264" cy="72008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Euphemia" panose="020B0503040102020104" pitchFamily="34" charset="0"/>
                </a:rPr>
                <a:t>Business Environment Reform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83568" y="2636912"/>
              <a:ext cx="2376264" cy="72008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Euphemia" panose="020B0503040102020104" pitchFamily="34" charset="0"/>
                </a:rPr>
                <a:t>Improved Advocacy and Dialogue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83568" y="3933056"/>
              <a:ext cx="2376264" cy="72008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Euphemia" panose="020B0503040102020104" pitchFamily="34" charset="0"/>
                </a:rPr>
                <a:t>System-Level Change</a:t>
              </a:r>
            </a:p>
          </p:txBody>
        </p:sp>
        <p:sp>
          <p:nvSpPr>
            <p:cNvPr id="11" name="Up Arrow 10"/>
            <p:cNvSpPr/>
            <p:nvPr/>
          </p:nvSpPr>
          <p:spPr>
            <a:xfrm>
              <a:off x="1655676" y="3465004"/>
              <a:ext cx="432048" cy="360040"/>
            </a:xfrm>
            <a:prstGeom prst="upArrow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Up Arrow 11"/>
            <p:cNvSpPr/>
            <p:nvPr/>
          </p:nvSpPr>
          <p:spPr>
            <a:xfrm>
              <a:off x="1655676" y="2168860"/>
              <a:ext cx="432048" cy="360040"/>
            </a:xfrm>
            <a:prstGeom prst="upArrow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755576" y="4761148"/>
              <a:ext cx="2232248" cy="720080"/>
            </a:xfrm>
            <a:prstGeom prst="triangl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54420" y="5517232"/>
              <a:ext cx="14345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/>
                <a:t>Interventions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657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4957"/>
            <a:ext cx="7772400" cy="1362075"/>
          </a:xfrm>
        </p:spPr>
        <p:txBody>
          <a:bodyPr anchor="ctr"/>
          <a:lstStyle/>
          <a:p>
            <a:pPr algn="ctr"/>
            <a:r>
              <a:rPr lang="en-GB" cap="none" dirty="0"/>
              <a:t>Thank you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5800" y="3729013"/>
            <a:ext cx="7772400" cy="1500187"/>
          </a:xfrm>
        </p:spPr>
        <p:txBody>
          <a:bodyPr anchor="ctr">
            <a:normAutofit/>
          </a:bodyPr>
          <a:lstStyle/>
          <a:p>
            <a:pPr algn="ctr"/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320D1B-B6CF-42AC-946D-5B03F68F3C0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Action Button: Custom 2">
            <a:hlinkClick r:id="" action="ppaction://noaction" highlightClick="1"/>
          </p:cNvPr>
          <p:cNvSpPr/>
          <p:nvPr/>
        </p:nvSpPr>
        <p:spPr>
          <a:xfrm>
            <a:off x="251520" y="5996379"/>
            <a:ext cx="1342628" cy="77937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7" name="Action Button: Custom 6">
            <a:hlinkClick r:id="" action="ppaction://noaction" highlightClick="1"/>
          </p:cNvPr>
          <p:cNvSpPr/>
          <p:nvPr/>
        </p:nvSpPr>
        <p:spPr>
          <a:xfrm>
            <a:off x="7668344" y="6237312"/>
            <a:ext cx="1224136" cy="52696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502401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XODTLNRU6I5jXGfTlMNQ"/>
</p:tagLst>
</file>

<file path=ppt/theme/theme1.xml><?xml version="1.0" encoding="utf-8"?>
<a:theme xmlns:a="http://schemas.openxmlformats.org/drawingml/2006/main" name="E2 presentation template (2)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2PresentationTemplate_24Nov14" id="{88CE7C57-083A-4712-81DF-7CF9A87579F0}" vid="{63FED516-7E1C-41DA-B8C1-DB193FB4E2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E2PresentationTemplate_24Nov14</Template>
  <TotalTime>599</TotalTime>
  <Words>220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E2 presentation template (2)</vt:lpstr>
      <vt:lpstr>ENABLE2</vt:lpstr>
      <vt:lpstr>About ENABLE2</vt:lpstr>
      <vt:lpstr>What Does ENABLE2 Do?</vt:lpstr>
      <vt:lpstr>Reforming the Business Environment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ENABLE2</dc:title>
  <dc:creator>John Clifford</dc:creator>
  <cp:lastModifiedBy>Chioma</cp:lastModifiedBy>
  <cp:revision>76</cp:revision>
  <cp:lastPrinted>2014-11-25T15:58:43Z</cp:lastPrinted>
  <dcterms:created xsi:type="dcterms:W3CDTF">2014-11-24T08:18:09Z</dcterms:created>
  <dcterms:modified xsi:type="dcterms:W3CDTF">2016-03-18T23:26:05Z</dcterms:modified>
</cp:coreProperties>
</file>